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6"/>
  </p:notesMasterIdLst>
  <p:sldIdLst>
    <p:sldId id="294" r:id="rId2"/>
    <p:sldId id="272" r:id="rId3"/>
    <p:sldId id="273" r:id="rId4"/>
    <p:sldId id="274" r:id="rId5"/>
    <p:sldId id="277" r:id="rId6"/>
    <p:sldId id="278" r:id="rId7"/>
    <p:sldId id="280" r:id="rId8"/>
    <p:sldId id="281" r:id="rId9"/>
    <p:sldId id="282" r:id="rId10"/>
    <p:sldId id="283" r:id="rId11"/>
    <p:sldId id="287" r:id="rId12"/>
    <p:sldId id="288" r:id="rId13"/>
    <p:sldId id="289" r:id="rId14"/>
    <p:sldId id="290" r:id="rId15"/>
  </p:sldIdLst>
  <p:sldSz cx="9144000" cy="6858000" type="screen4x3"/>
  <p:notesSz cx="6858000" cy="9144000"/>
  <p:defaultTextStyle>
    <a:defPPr>
      <a:defRPr lang="en-US"/>
    </a:defPPr>
    <a:lvl1pPr algn="r" defTabSz="457200" rtl="1" fontAlgn="base">
      <a:spcBef>
        <a:spcPct val="0"/>
      </a:spcBef>
      <a:spcAft>
        <a:spcPct val="0"/>
      </a:spcAft>
      <a:defRPr kern="1200">
        <a:solidFill>
          <a:schemeClr val="tx1"/>
        </a:solidFill>
        <a:latin typeface="Arial" pitchFamily="34" charset="0"/>
        <a:ea typeface="+mn-ea"/>
        <a:cs typeface="B Titr" pitchFamily="2" charset="-78"/>
      </a:defRPr>
    </a:lvl1pPr>
    <a:lvl2pPr marL="457200" algn="r" defTabSz="457200" rtl="1" fontAlgn="base">
      <a:spcBef>
        <a:spcPct val="0"/>
      </a:spcBef>
      <a:spcAft>
        <a:spcPct val="0"/>
      </a:spcAft>
      <a:defRPr kern="1200">
        <a:solidFill>
          <a:schemeClr val="tx1"/>
        </a:solidFill>
        <a:latin typeface="Arial" pitchFamily="34" charset="0"/>
        <a:ea typeface="+mn-ea"/>
        <a:cs typeface="B Titr" pitchFamily="2" charset="-78"/>
      </a:defRPr>
    </a:lvl2pPr>
    <a:lvl3pPr marL="914400" algn="r" defTabSz="457200" rtl="1" fontAlgn="base">
      <a:spcBef>
        <a:spcPct val="0"/>
      </a:spcBef>
      <a:spcAft>
        <a:spcPct val="0"/>
      </a:spcAft>
      <a:defRPr kern="1200">
        <a:solidFill>
          <a:schemeClr val="tx1"/>
        </a:solidFill>
        <a:latin typeface="Arial" pitchFamily="34" charset="0"/>
        <a:ea typeface="+mn-ea"/>
        <a:cs typeface="B Titr" pitchFamily="2" charset="-78"/>
      </a:defRPr>
    </a:lvl3pPr>
    <a:lvl4pPr marL="1371600" algn="r" defTabSz="457200" rtl="1" fontAlgn="base">
      <a:spcBef>
        <a:spcPct val="0"/>
      </a:spcBef>
      <a:spcAft>
        <a:spcPct val="0"/>
      </a:spcAft>
      <a:defRPr kern="1200">
        <a:solidFill>
          <a:schemeClr val="tx1"/>
        </a:solidFill>
        <a:latin typeface="Arial" pitchFamily="34" charset="0"/>
        <a:ea typeface="+mn-ea"/>
        <a:cs typeface="B Titr" pitchFamily="2" charset="-78"/>
      </a:defRPr>
    </a:lvl4pPr>
    <a:lvl5pPr marL="1828800" algn="r" defTabSz="457200" rtl="1" fontAlgn="base">
      <a:spcBef>
        <a:spcPct val="0"/>
      </a:spcBef>
      <a:spcAft>
        <a:spcPct val="0"/>
      </a:spcAft>
      <a:defRPr kern="1200">
        <a:solidFill>
          <a:schemeClr val="tx1"/>
        </a:solidFill>
        <a:latin typeface="Arial" pitchFamily="34" charset="0"/>
        <a:ea typeface="+mn-ea"/>
        <a:cs typeface="B Titr" pitchFamily="2" charset="-78"/>
      </a:defRPr>
    </a:lvl5pPr>
    <a:lvl6pPr marL="2286000" algn="l" defTabSz="914400" rtl="0" eaLnBrk="1" latinLnBrk="0" hangingPunct="1">
      <a:defRPr kern="1200">
        <a:solidFill>
          <a:schemeClr val="tx1"/>
        </a:solidFill>
        <a:latin typeface="Arial" pitchFamily="34" charset="0"/>
        <a:ea typeface="+mn-ea"/>
        <a:cs typeface="B Titr" pitchFamily="2" charset="-78"/>
      </a:defRPr>
    </a:lvl6pPr>
    <a:lvl7pPr marL="2743200" algn="l" defTabSz="914400" rtl="0" eaLnBrk="1" latinLnBrk="0" hangingPunct="1">
      <a:defRPr kern="1200">
        <a:solidFill>
          <a:schemeClr val="tx1"/>
        </a:solidFill>
        <a:latin typeface="Arial" pitchFamily="34" charset="0"/>
        <a:ea typeface="+mn-ea"/>
        <a:cs typeface="B Titr" pitchFamily="2" charset="-78"/>
      </a:defRPr>
    </a:lvl7pPr>
    <a:lvl8pPr marL="3200400" algn="l" defTabSz="914400" rtl="0" eaLnBrk="1" latinLnBrk="0" hangingPunct="1">
      <a:defRPr kern="1200">
        <a:solidFill>
          <a:schemeClr val="tx1"/>
        </a:solidFill>
        <a:latin typeface="Arial" pitchFamily="34" charset="0"/>
        <a:ea typeface="+mn-ea"/>
        <a:cs typeface="B Titr" pitchFamily="2" charset="-78"/>
      </a:defRPr>
    </a:lvl8pPr>
    <a:lvl9pPr marL="3657600" algn="l" defTabSz="914400" rtl="0" eaLnBrk="1" latinLnBrk="0" hangingPunct="1">
      <a:defRPr kern="1200">
        <a:solidFill>
          <a:schemeClr val="tx1"/>
        </a:solidFill>
        <a:latin typeface="Arial" pitchFamily="34" charset="0"/>
        <a:ea typeface="+mn-ea"/>
        <a:cs typeface="B Titr" pitchFamily="2" charset="-7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EA36"/>
    <a:srgbClr val="007E39"/>
    <a:srgbClr val="F30D33"/>
    <a:srgbClr val="333399"/>
    <a:srgbClr val="F72557"/>
    <a:srgbClr val="FFC211"/>
    <a:srgbClr val="BC52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27" autoAdjust="0"/>
  </p:normalViewPr>
  <p:slideViewPr>
    <p:cSldViewPr snapToGrid="0" snapToObjects="1">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0" hangingPunct="0">
              <a:defRPr sz="1200">
                <a:ea typeface="ＭＳ Ｐゴシック" pitchFamily="34" charset="-128"/>
              </a:defRPr>
            </a:lvl1pPr>
          </a:lstStyle>
          <a:p>
            <a:pPr>
              <a:defRPr/>
            </a:pPr>
            <a:endParaRPr lang="en-US"/>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0" hangingPunct="0">
              <a:defRPr sz="1200">
                <a:ea typeface="ＭＳ Ｐゴシック" pitchFamily="34" charset="-128"/>
              </a:defRPr>
            </a:lvl1pPr>
          </a:lstStyle>
          <a:p>
            <a:pPr>
              <a:defRPr/>
            </a:pPr>
            <a:fld id="{262BFB2C-67B9-49A5-B681-40D9F5838E0E}" type="datetime1">
              <a:rPr lang="en-US"/>
              <a:pPr>
                <a:defRPr/>
              </a:pPr>
              <a:t>3/6/2023</a:t>
            </a:fld>
            <a:endParaRPr lang="en-US"/>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0" hangingPunct="0">
              <a:defRPr sz="1200">
                <a:ea typeface="ＭＳ Ｐゴシック" pitchFamily="34" charset="-128"/>
              </a:defRPr>
            </a:lvl1pPr>
          </a:lstStyle>
          <a:p>
            <a:pPr>
              <a:defRPr/>
            </a:pPr>
            <a:endParaRPr lang="en-US"/>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eaLnBrk="0" hangingPunct="0">
              <a:defRPr sz="1200">
                <a:ea typeface="ＭＳ Ｐゴシック" pitchFamily="34" charset="-128"/>
              </a:defRPr>
            </a:lvl1pPr>
          </a:lstStyle>
          <a:p>
            <a:pPr>
              <a:defRPr/>
            </a:pPr>
            <a:fld id="{AA89E0DF-46FF-4F34-A78C-88AFE3C17EF2}" type="slidenum">
              <a:rPr lang="en-US"/>
              <a:pPr>
                <a:defRPr/>
              </a:pPr>
              <a:t>‹#›</a:t>
            </a:fld>
            <a:endParaRPr lang="en-US"/>
          </a:p>
        </p:txBody>
      </p:sp>
    </p:spTree>
    <p:extLst>
      <p:ext uri="{BB962C8B-B14F-4D97-AF65-F5344CB8AC3E}">
        <p14:creationId xmlns:p14="http://schemas.microsoft.com/office/powerpoint/2010/main" val="416007769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GB" smtClean="0">
              <a:ea typeface="ＭＳ Ｐゴシック" charset="-128"/>
            </a:endParaRPr>
          </a:p>
        </p:txBody>
      </p:sp>
      <p:sp>
        <p:nvSpPr>
          <p:cNvPr id="43012" name="Slide Number Placeholder 3"/>
          <p:cNvSpPr>
            <a:spLocks noGrp="1"/>
          </p:cNvSpPr>
          <p:nvPr>
            <p:ph type="sldNum" sz="quarter" idx="5"/>
          </p:nvPr>
        </p:nvSpPr>
        <p:spPr>
          <a:noFill/>
        </p:spPr>
        <p:txBody>
          <a:bodyPr/>
          <a:lstStyle/>
          <a:p>
            <a:fld id="{8F78F18C-2296-4A85-B6DB-13B8AFAC2E28}" type="slidenum">
              <a:rPr lang="ar-SA" smtClean="0"/>
              <a:pPr/>
              <a:t>2</a:t>
            </a:fld>
            <a:endParaRPr lang="fa-I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ea typeface="ＭＳ Ｐゴシック" charset="-128"/>
            </a:endParaRPr>
          </a:p>
        </p:txBody>
      </p:sp>
      <p:sp>
        <p:nvSpPr>
          <p:cNvPr id="44036" name="Slide Number Placeholder 3"/>
          <p:cNvSpPr>
            <a:spLocks noGrp="1"/>
          </p:cNvSpPr>
          <p:nvPr>
            <p:ph type="sldNum" sz="quarter" idx="5"/>
          </p:nvPr>
        </p:nvSpPr>
        <p:spPr>
          <a:noFill/>
        </p:spPr>
        <p:txBody>
          <a:bodyPr/>
          <a:lstStyle/>
          <a:p>
            <a:fld id="{534F308A-64F3-486C-ABEE-932A5121DCB9}" type="slidenum">
              <a:rPr lang="ar-SA" smtClean="0"/>
              <a:pPr/>
              <a:t>7</a:t>
            </a:fld>
            <a:endParaRPr lang="fa-I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A89E0DF-46FF-4F34-A78C-88AFE3C17EF2}"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p:cNvPicPr>
            <a:picLocks noChangeAspect="1" noChangeArrowheads="1"/>
          </p:cNvPicPr>
          <p:nvPr/>
        </p:nvPicPr>
        <p:blipFill>
          <a:blip r:embed="rId2"/>
          <a:srcRect/>
          <a:stretch>
            <a:fillRect/>
          </a:stretch>
        </p:blipFill>
        <p:spPr bwMode="auto">
          <a:xfrm>
            <a:off x="0" y="0"/>
            <a:ext cx="4802188" cy="6859588"/>
          </a:xfrm>
          <a:prstGeom prst="rect">
            <a:avLst/>
          </a:prstGeom>
          <a:noFill/>
          <a:ln w="9525">
            <a:noFill/>
            <a:miter lim="800000"/>
            <a:headEnd/>
            <a:tailEnd/>
          </a:ln>
        </p:spPr>
      </p:pic>
      <p:pic>
        <p:nvPicPr>
          <p:cNvPr id="5" name="Picture 14"/>
          <p:cNvPicPr>
            <a:picLocks noChangeAspect="1" noChangeArrowheads="1"/>
          </p:cNvPicPr>
          <p:nvPr/>
        </p:nvPicPr>
        <p:blipFill>
          <a:blip r:embed="rId3"/>
          <a:srcRect/>
          <a:stretch>
            <a:fillRect/>
          </a:stretch>
        </p:blipFill>
        <p:spPr bwMode="auto">
          <a:xfrm>
            <a:off x="5238750" y="685800"/>
            <a:ext cx="3524250" cy="1227138"/>
          </a:xfrm>
          <a:prstGeom prst="rect">
            <a:avLst/>
          </a:prstGeom>
          <a:noFill/>
          <a:ln w="9525">
            <a:noFill/>
            <a:miter lim="800000"/>
            <a:headEnd/>
            <a:tailEnd/>
          </a:ln>
        </p:spPr>
      </p:pic>
      <p:sp>
        <p:nvSpPr>
          <p:cNvPr id="3074" name="Rectangle 2"/>
          <p:cNvSpPr>
            <a:spLocks noGrp="1" noChangeArrowheads="1"/>
          </p:cNvSpPr>
          <p:nvPr>
            <p:ph type="ctrTitle"/>
          </p:nvPr>
        </p:nvSpPr>
        <p:spPr>
          <a:xfrm>
            <a:off x="5257800" y="2514600"/>
            <a:ext cx="3124200" cy="1143000"/>
          </a:xfrm>
        </p:spPr>
        <p:txBody>
          <a:bodyPr/>
          <a:lstStyle>
            <a:lvl1pPr>
              <a:defRPr sz="2400" b="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5257800" y="4876800"/>
            <a:ext cx="2743200" cy="1752600"/>
          </a:xfrm>
        </p:spPr>
        <p:txBody>
          <a:bodyPr/>
          <a:lstStyle>
            <a:lvl1pPr marL="0" indent="0">
              <a:defRPr sz="1400"/>
            </a:lvl1pPr>
          </a:lstStyle>
          <a:p>
            <a:r>
              <a:rPr lang="en-US" smtClean="0"/>
              <a:t>Click to edit Master subtitle style</a:t>
            </a:r>
            <a:endParaRPr lang="en-US"/>
          </a:p>
        </p:txBody>
      </p:sp>
    </p:spTree>
  </p:cSld>
  <p:clrMapOvr>
    <a:masterClrMapping/>
  </p:clrMapOvr>
  <p:transition spd="med" advClick="0" advTm="2000">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B40EC25-45FB-4E5C-987B-2FE57B4FF3C8}" type="datetime1">
              <a:rPr lang="en-US"/>
              <a:pPr>
                <a:defRPr/>
              </a:pPr>
              <a:t>3/6/2023</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0DAF2496-C644-4B8A-AFA6-E59D9778FAE5}" type="slidenum">
              <a:rPr lang="en-US"/>
              <a:pPr>
                <a:defRPr/>
              </a:pPr>
              <a:t>‹#›</a:t>
            </a:fld>
            <a:endParaRPr lang="en-US"/>
          </a:p>
        </p:txBody>
      </p:sp>
    </p:spTree>
  </p:cSld>
  <p:clrMapOvr>
    <a:masterClrMapping/>
  </p:clrMapOvr>
  <p:transition spd="med" advClick="0" advTm="2000">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0"/>
            <a:ext cx="2128837"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6234113"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99037EB-D334-4783-9E0A-91A850FDDAA2}" type="datetime1">
              <a:rPr lang="en-US"/>
              <a:pPr>
                <a:defRPr/>
              </a:pPr>
              <a:t>3/6/2023</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A79F80E7-5D42-4919-855F-40B30C4EAE28}" type="slidenum">
              <a:rPr lang="en-US"/>
              <a:pPr>
                <a:defRPr/>
              </a:pPr>
              <a:t>‹#›</a:t>
            </a:fld>
            <a:endParaRPr lang="en-US"/>
          </a:p>
        </p:txBody>
      </p:sp>
    </p:spTree>
  </p:cSld>
  <p:clrMapOvr>
    <a:masterClrMapping/>
  </p:clrMapOvr>
  <p:transition spd="med" advClick="0" advTm="2000">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B8AF489-9596-4C30-A22D-D779409DA025}" type="datetime1">
              <a:rPr lang="en-US"/>
              <a:pPr>
                <a:defRPr/>
              </a:pPr>
              <a:t>3/6/2023</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8818CAEA-F371-44B6-810E-E3451AA4C2B0}" type="slidenum">
              <a:rPr lang="en-US"/>
              <a:pPr>
                <a:defRPr/>
              </a:pPr>
              <a:t>‹#›</a:t>
            </a:fld>
            <a:endParaRPr lang="en-US"/>
          </a:p>
        </p:txBody>
      </p:sp>
    </p:spTree>
  </p:cSld>
  <p:clrMapOvr>
    <a:masterClrMapping/>
  </p:clrMapOvr>
  <p:transition spd="med" advClick="0" advTm="2000">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1E6CE38-7C3D-41F6-900C-B4F2F0777A30}" type="datetime1">
              <a:rPr lang="en-US"/>
              <a:pPr>
                <a:defRPr/>
              </a:pPr>
              <a:t>3/6/2023</a:t>
            </a:fld>
            <a:endParaRPr lang="en-US"/>
          </a:p>
        </p:txBody>
      </p:sp>
      <p:sp>
        <p:nvSpPr>
          <p:cNvPr id="5" name="Rectangle 15"/>
          <p:cNvSpPr>
            <a:spLocks noGrp="1" noChangeArrowheads="1"/>
          </p:cNvSpPr>
          <p:nvPr>
            <p:ph type="sldNum" sz="quarter" idx="11"/>
          </p:nvPr>
        </p:nvSpPr>
        <p:spPr>
          <a:ln/>
        </p:spPr>
        <p:txBody>
          <a:bodyPr/>
          <a:lstStyle>
            <a:lvl1pPr>
              <a:defRPr/>
            </a:lvl1pPr>
          </a:lstStyle>
          <a:p>
            <a:pPr>
              <a:defRPr/>
            </a:pPr>
            <a:fld id="{652E4ADF-0324-4196-9C45-2C130D2B4BEA}" type="slidenum">
              <a:rPr lang="en-US"/>
              <a:pPr>
                <a:defRPr/>
              </a:pPr>
              <a:t>‹#›</a:t>
            </a:fld>
            <a:endParaRPr lang="en-US"/>
          </a:p>
        </p:txBody>
      </p:sp>
    </p:spTree>
  </p:cSld>
  <p:clrMapOvr>
    <a:masterClrMapping/>
  </p:clrMapOvr>
  <p:transition spd="med" advClick="0" advTm="2000">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143000"/>
            <a:ext cx="4181475"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675" y="1143000"/>
            <a:ext cx="4181475"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B2B4818-9694-4035-A066-E065866EAAF1}" type="datetime1">
              <a:rPr lang="en-US"/>
              <a:pPr>
                <a:defRPr/>
              </a:pPr>
              <a:t>3/6/2023</a:t>
            </a:fld>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69BAB9BD-60A0-4162-9D1B-9974EBA0F2C3}" type="slidenum">
              <a:rPr lang="en-US"/>
              <a:pPr>
                <a:defRPr/>
              </a:pPr>
              <a:t>‹#›</a:t>
            </a:fld>
            <a:endParaRPr lang="en-US"/>
          </a:p>
        </p:txBody>
      </p:sp>
    </p:spTree>
  </p:cSld>
  <p:clrMapOvr>
    <a:masterClrMapping/>
  </p:clrMapOvr>
  <p:transition spd="med" advClick="0" advTm="2000">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986B518-CDFB-4D26-8914-55C0454E08CE}" type="datetime1">
              <a:rPr lang="en-US"/>
              <a:pPr>
                <a:defRPr/>
              </a:pPr>
              <a:t>3/6/2023</a:t>
            </a:fld>
            <a:endParaRPr lang="en-US"/>
          </a:p>
        </p:txBody>
      </p:sp>
      <p:sp>
        <p:nvSpPr>
          <p:cNvPr id="8" name="Rectangle 15"/>
          <p:cNvSpPr>
            <a:spLocks noGrp="1" noChangeArrowheads="1"/>
          </p:cNvSpPr>
          <p:nvPr>
            <p:ph type="sldNum" sz="quarter" idx="11"/>
          </p:nvPr>
        </p:nvSpPr>
        <p:spPr>
          <a:ln/>
        </p:spPr>
        <p:txBody>
          <a:bodyPr/>
          <a:lstStyle>
            <a:lvl1pPr>
              <a:defRPr/>
            </a:lvl1pPr>
          </a:lstStyle>
          <a:p>
            <a:pPr>
              <a:defRPr/>
            </a:pPr>
            <a:fld id="{995A15B1-40DD-4118-852F-B53C588C4ADF}" type="slidenum">
              <a:rPr lang="en-US"/>
              <a:pPr>
                <a:defRPr/>
              </a:pPr>
              <a:t>‹#›</a:t>
            </a:fld>
            <a:endParaRPr lang="en-US"/>
          </a:p>
        </p:txBody>
      </p:sp>
    </p:spTree>
  </p:cSld>
  <p:clrMapOvr>
    <a:masterClrMapping/>
  </p:clrMapOvr>
  <p:transition spd="med" advClick="0" advTm="2000">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17C6588B-B5C6-4B70-81D0-11AA883FEF47}" type="datetime1">
              <a:rPr lang="en-US"/>
              <a:pPr>
                <a:defRPr/>
              </a:pPr>
              <a:t>3/6/2023</a:t>
            </a:fld>
            <a:endParaRPr lang="en-US"/>
          </a:p>
        </p:txBody>
      </p:sp>
      <p:sp>
        <p:nvSpPr>
          <p:cNvPr id="4" name="Rectangle 15"/>
          <p:cNvSpPr>
            <a:spLocks noGrp="1" noChangeArrowheads="1"/>
          </p:cNvSpPr>
          <p:nvPr>
            <p:ph type="sldNum" sz="quarter" idx="11"/>
          </p:nvPr>
        </p:nvSpPr>
        <p:spPr>
          <a:ln/>
        </p:spPr>
        <p:txBody>
          <a:bodyPr/>
          <a:lstStyle>
            <a:lvl1pPr>
              <a:defRPr/>
            </a:lvl1pPr>
          </a:lstStyle>
          <a:p>
            <a:pPr>
              <a:defRPr/>
            </a:pPr>
            <a:fld id="{41ED5D0F-0CA0-44E1-9143-6BAEE2DD8FD6}" type="slidenum">
              <a:rPr lang="en-US"/>
              <a:pPr>
                <a:defRPr/>
              </a:pPr>
              <a:t>‹#›</a:t>
            </a:fld>
            <a:endParaRPr lang="en-US"/>
          </a:p>
        </p:txBody>
      </p:sp>
    </p:spTree>
  </p:cSld>
  <p:clrMapOvr>
    <a:masterClrMapping/>
  </p:clrMapOvr>
  <p:transition spd="med" advClick="0" advTm="2000">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24AA94D-358A-4FF4-A1A7-3DEEE42C03AB}" type="datetime1">
              <a:rPr lang="en-US"/>
              <a:pPr>
                <a:defRPr/>
              </a:pPr>
              <a:t>3/6/2023</a:t>
            </a:fld>
            <a:endParaRPr lang="en-US"/>
          </a:p>
        </p:txBody>
      </p:sp>
      <p:sp>
        <p:nvSpPr>
          <p:cNvPr id="3" name="Rectangle 15"/>
          <p:cNvSpPr>
            <a:spLocks noGrp="1" noChangeArrowheads="1"/>
          </p:cNvSpPr>
          <p:nvPr>
            <p:ph type="sldNum" sz="quarter" idx="11"/>
          </p:nvPr>
        </p:nvSpPr>
        <p:spPr>
          <a:ln/>
        </p:spPr>
        <p:txBody>
          <a:bodyPr/>
          <a:lstStyle>
            <a:lvl1pPr>
              <a:defRPr/>
            </a:lvl1pPr>
          </a:lstStyle>
          <a:p>
            <a:pPr>
              <a:defRPr/>
            </a:pPr>
            <a:fld id="{09D88758-64B4-4661-BB72-272FB397316F}" type="slidenum">
              <a:rPr lang="en-US"/>
              <a:pPr>
                <a:defRPr/>
              </a:pPr>
              <a:t>‹#›</a:t>
            </a:fld>
            <a:endParaRPr lang="en-US"/>
          </a:p>
        </p:txBody>
      </p:sp>
    </p:spTree>
  </p:cSld>
  <p:clrMapOvr>
    <a:masterClrMapping/>
  </p:clrMapOvr>
  <p:transition spd="med" advClick="0" advTm="2000">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397AFF6-7392-4B55-98F8-73B90E54EBEA}" type="datetime1">
              <a:rPr lang="en-US"/>
              <a:pPr>
                <a:defRPr/>
              </a:pPr>
              <a:t>3/6/2023</a:t>
            </a:fld>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2AF35491-8EC5-4904-9811-031E2D5EF776}" type="slidenum">
              <a:rPr lang="en-US"/>
              <a:pPr>
                <a:defRPr/>
              </a:pPr>
              <a:t>‹#›</a:t>
            </a:fld>
            <a:endParaRPr lang="en-US"/>
          </a:p>
        </p:txBody>
      </p:sp>
    </p:spTree>
  </p:cSld>
  <p:clrMapOvr>
    <a:masterClrMapping/>
  </p:clrMapOvr>
  <p:transition spd="med" advClick="0" advTm="2000">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710D466-BE41-4DAB-B1E7-CDD5DCF297A0}" type="datetime1">
              <a:rPr lang="en-US"/>
              <a:pPr>
                <a:defRPr/>
              </a:pPr>
              <a:t>3/6/2023</a:t>
            </a:fld>
            <a:endParaRPr lang="en-US"/>
          </a:p>
        </p:txBody>
      </p:sp>
      <p:sp>
        <p:nvSpPr>
          <p:cNvPr id="6" name="Rectangle 15"/>
          <p:cNvSpPr>
            <a:spLocks noGrp="1" noChangeArrowheads="1"/>
          </p:cNvSpPr>
          <p:nvPr>
            <p:ph type="sldNum" sz="quarter" idx="11"/>
          </p:nvPr>
        </p:nvSpPr>
        <p:spPr>
          <a:ln/>
        </p:spPr>
        <p:txBody>
          <a:bodyPr/>
          <a:lstStyle>
            <a:lvl1pPr>
              <a:defRPr/>
            </a:lvl1pPr>
          </a:lstStyle>
          <a:p>
            <a:pPr>
              <a:defRPr/>
            </a:pPr>
            <a:fld id="{C19A18B8-E520-4F78-A213-455DED541361}" type="slidenum">
              <a:rPr lang="en-US"/>
              <a:pPr>
                <a:defRPr/>
              </a:pPr>
              <a:t>‹#›</a:t>
            </a:fld>
            <a:endParaRPr lang="en-US"/>
          </a:p>
        </p:txBody>
      </p:sp>
    </p:spTree>
  </p:cSld>
  <p:clrMapOvr>
    <a:masterClrMapping/>
  </p:clrMapOvr>
  <p:transition spd="med" advClick="0" advTm="2000">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descr="bottombar"/>
          <p:cNvSpPr>
            <a:spLocks noChangeArrowheads="1"/>
          </p:cNvSpPr>
          <p:nvPr/>
        </p:nvSpPr>
        <p:spPr bwMode="auto">
          <a:xfrm>
            <a:off x="0" y="6477000"/>
            <a:ext cx="4800600" cy="381000"/>
          </a:xfrm>
          <a:prstGeom prst="rect">
            <a:avLst/>
          </a:prstGeom>
          <a:blipFill dpi="0" rotWithShape="0">
            <a:blip r:embed="rId13"/>
            <a:srcRect/>
            <a:stretch>
              <a:fillRect/>
            </a:stretch>
          </a:blipFill>
          <a:ln w="9525">
            <a:noFill/>
            <a:miter lim="800000"/>
            <a:headEnd/>
            <a:tailEnd/>
          </a:ln>
        </p:spPr>
        <p:txBody>
          <a:bodyPr wrap="none" anchor="ctr"/>
          <a:lstStyle/>
          <a:p>
            <a:pPr algn="l" rtl="0" fontAlgn="auto">
              <a:spcBef>
                <a:spcPts val="0"/>
              </a:spcBef>
              <a:spcAft>
                <a:spcPts val="0"/>
              </a:spcAft>
              <a:defRPr/>
            </a:pPr>
            <a:endParaRPr lang="en-US">
              <a:latin typeface="+mn-lt"/>
              <a:cs typeface="+mn-cs"/>
            </a:endParaRPr>
          </a:p>
        </p:txBody>
      </p:sp>
      <p:sp>
        <p:nvSpPr>
          <p:cNvPr id="1027" name="Rectangle 3"/>
          <p:cNvSpPr>
            <a:spLocks noGrp="1" noChangeArrowheads="1"/>
          </p:cNvSpPr>
          <p:nvPr>
            <p:ph type="body" idx="1"/>
          </p:nvPr>
        </p:nvSpPr>
        <p:spPr bwMode="auto">
          <a:xfrm>
            <a:off x="304800" y="1143000"/>
            <a:ext cx="851535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4800" y="6400800"/>
            <a:ext cx="14478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a:defRPr sz="1200">
                <a:latin typeface="Tahoma" pitchFamily="34" charset="0"/>
              </a:defRPr>
            </a:lvl1pPr>
          </a:lstStyle>
          <a:p>
            <a:pPr>
              <a:defRPr/>
            </a:pPr>
            <a:fld id="{BCDBD4B9-6808-46C9-91D2-9F663AFC2B01}" type="datetime1">
              <a:rPr lang="en-US"/>
              <a:pPr>
                <a:defRPr/>
              </a:pPr>
              <a:t>3/6/2023</a:t>
            </a:fld>
            <a:endParaRPr lang="en-US"/>
          </a:p>
        </p:txBody>
      </p:sp>
      <p:pic>
        <p:nvPicPr>
          <p:cNvPr id="1029" name="Picture 11"/>
          <p:cNvPicPr>
            <a:picLocks noChangeAspect="1" noChangeArrowheads="1"/>
          </p:cNvPicPr>
          <p:nvPr/>
        </p:nvPicPr>
        <p:blipFill>
          <a:blip r:embed="rId14"/>
          <a:srcRect/>
          <a:stretch>
            <a:fillRect/>
          </a:stretch>
        </p:blipFill>
        <p:spPr bwMode="auto">
          <a:xfrm>
            <a:off x="6934200" y="6019800"/>
            <a:ext cx="2071688" cy="722313"/>
          </a:xfrm>
          <a:prstGeom prst="rect">
            <a:avLst/>
          </a:prstGeom>
          <a:noFill/>
          <a:ln w="9525">
            <a:noFill/>
            <a:miter lim="800000"/>
            <a:headEnd/>
            <a:tailEnd/>
          </a:ln>
        </p:spPr>
      </p:pic>
      <p:sp>
        <p:nvSpPr>
          <p:cNvPr id="1036" name="Rectangle 12"/>
          <p:cNvSpPr>
            <a:spLocks noChangeArrowheads="1"/>
          </p:cNvSpPr>
          <p:nvPr/>
        </p:nvSpPr>
        <p:spPr bwMode="auto">
          <a:xfrm>
            <a:off x="0" y="0"/>
            <a:ext cx="9144000" cy="609600"/>
          </a:xfrm>
          <a:prstGeom prst="rect">
            <a:avLst/>
          </a:prstGeom>
          <a:solidFill>
            <a:srgbClr val="1F1E66"/>
          </a:solidFill>
          <a:ln w="9525">
            <a:noFill/>
            <a:miter lim="800000"/>
            <a:headEnd/>
            <a:tailEnd/>
          </a:ln>
          <a:effectLst/>
        </p:spPr>
        <p:txBody>
          <a:bodyPr wrap="none" anchor="ctr"/>
          <a:lstStyle/>
          <a:p>
            <a:pPr algn="ctr" rtl="0" fontAlgn="auto">
              <a:spcBef>
                <a:spcPts val="0"/>
              </a:spcBef>
              <a:spcAft>
                <a:spcPts val="0"/>
              </a:spcAft>
              <a:defRPr/>
            </a:pPr>
            <a:endParaRPr lang="en-US">
              <a:solidFill>
                <a:srgbClr val="1F1E66"/>
              </a:solidFill>
              <a:latin typeface="+mn-lt"/>
              <a:cs typeface="+mn-cs"/>
            </a:endParaRPr>
          </a:p>
        </p:txBody>
      </p:sp>
      <p:sp>
        <p:nvSpPr>
          <p:cNvPr id="1031" name="Rectangle 14"/>
          <p:cNvSpPr>
            <a:spLocks noGrp="1" noChangeArrowheads="1"/>
          </p:cNvSpPr>
          <p:nvPr>
            <p:ph type="title"/>
          </p:nvPr>
        </p:nvSpPr>
        <p:spPr bwMode="auto">
          <a:xfrm>
            <a:off x="304800" y="0"/>
            <a:ext cx="67818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9" name="Rectangle 15"/>
          <p:cNvSpPr>
            <a:spLocks noGrp="1" noChangeArrowheads="1"/>
          </p:cNvSpPr>
          <p:nvPr>
            <p:ph type="sldNum" sz="quarter" idx="4"/>
          </p:nvPr>
        </p:nvSpPr>
        <p:spPr bwMode="auto">
          <a:xfrm>
            <a:off x="8229600" y="76200"/>
            <a:ext cx="8382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a:defRPr sz="1200">
                <a:solidFill>
                  <a:schemeClr val="bg1"/>
                </a:solidFill>
                <a:latin typeface="Tahoma" pitchFamily="34" charset="0"/>
              </a:defRPr>
            </a:lvl1pPr>
          </a:lstStyle>
          <a:p>
            <a:pPr>
              <a:defRPr/>
            </a:pPr>
            <a:fld id="{E3C6AD31-A481-4085-9721-A718F63511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87"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ransition spd="med" advClick="0" advTm="2000">
    <p:fade thruBlk="1"/>
  </p:transition>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Tahoma" pitchFamily="-109" charset="0"/>
          <a:ea typeface="ＭＳ Ｐゴシック" pitchFamily="-109" charset="-128"/>
          <a:cs typeface="ＭＳ Ｐゴシック" pitchFamily="-109" charset="-128"/>
        </a:defRPr>
      </a:lvl2pPr>
      <a:lvl3pPr algn="l" rtl="0" eaLnBrk="0" fontAlgn="base" hangingPunct="0">
        <a:spcBef>
          <a:spcPct val="0"/>
        </a:spcBef>
        <a:spcAft>
          <a:spcPct val="0"/>
        </a:spcAft>
        <a:defRPr sz="2000" b="1">
          <a:solidFill>
            <a:schemeClr val="bg1"/>
          </a:solidFill>
          <a:latin typeface="Tahoma" pitchFamily="-109" charset="0"/>
          <a:ea typeface="ＭＳ Ｐゴシック" pitchFamily="-109" charset="-128"/>
          <a:cs typeface="ＭＳ Ｐゴシック" pitchFamily="-109" charset="-128"/>
        </a:defRPr>
      </a:lvl3pPr>
      <a:lvl4pPr algn="l" rtl="0" eaLnBrk="0" fontAlgn="base" hangingPunct="0">
        <a:spcBef>
          <a:spcPct val="0"/>
        </a:spcBef>
        <a:spcAft>
          <a:spcPct val="0"/>
        </a:spcAft>
        <a:defRPr sz="2000" b="1">
          <a:solidFill>
            <a:schemeClr val="bg1"/>
          </a:solidFill>
          <a:latin typeface="Tahoma" pitchFamily="-109" charset="0"/>
          <a:ea typeface="ＭＳ Ｐゴシック" pitchFamily="-109" charset="-128"/>
          <a:cs typeface="ＭＳ Ｐゴシック" pitchFamily="-109" charset="-128"/>
        </a:defRPr>
      </a:lvl4pPr>
      <a:lvl5pPr algn="l" rtl="0" eaLnBrk="0" fontAlgn="base" hangingPunct="0">
        <a:spcBef>
          <a:spcPct val="0"/>
        </a:spcBef>
        <a:spcAft>
          <a:spcPct val="0"/>
        </a:spcAft>
        <a:defRPr sz="2000" b="1">
          <a:solidFill>
            <a:schemeClr val="bg1"/>
          </a:solidFill>
          <a:latin typeface="Tahoma" pitchFamily="-109" charset="0"/>
          <a:ea typeface="ＭＳ Ｐゴシック" pitchFamily="-109" charset="-128"/>
          <a:cs typeface="ＭＳ Ｐゴシック" pitchFamily="-109" charset="-128"/>
        </a:defRPr>
      </a:lvl5pPr>
      <a:lvl6pPr marL="457200" algn="l" rtl="0" eaLnBrk="1" fontAlgn="base" hangingPunct="1">
        <a:spcBef>
          <a:spcPct val="0"/>
        </a:spcBef>
        <a:spcAft>
          <a:spcPct val="0"/>
        </a:spcAft>
        <a:defRPr sz="2000" b="1">
          <a:solidFill>
            <a:schemeClr val="bg1"/>
          </a:solidFill>
          <a:latin typeface="Tahoma" pitchFamily="-109" charset="0"/>
          <a:ea typeface="ＭＳ Ｐゴシック" pitchFamily="-109" charset="-128"/>
          <a:cs typeface="ＭＳ Ｐゴシック" pitchFamily="-109" charset="-128"/>
        </a:defRPr>
      </a:lvl6pPr>
      <a:lvl7pPr marL="914400" algn="l" rtl="0" eaLnBrk="1" fontAlgn="base" hangingPunct="1">
        <a:spcBef>
          <a:spcPct val="0"/>
        </a:spcBef>
        <a:spcAft>
          <a:spcPct val="0"/>
        </a:spcAft>
        <a:defRPr sz="2000" b="1">
          <a:solidFill>
            <a:schemeClr val="bg1"/>
          </a:solidFill>
          <a:latin typeface="Tahoma" pitchFamily="-109" charset="0"/>
          <a:ea typeface="ＭＳ Ｐゴシック" pitchFamily="-109" charset="-128"/>
          <a:cs typeface="ＭＳ Ｐゴシック" pitchFamily="-109" charset="-128"/>
        </a:defRPr>
      </a:lvl7pPr>
      <a:lvl8pPr marL="1371600" algn="l" rtl="0" eaLnBrk="1" fontAlgn="base" hangingPunct="1">
        <a:spcBef>
          <a:spcPct val="0"/>
        </a:spcBef>
        <a:spcAft>
          <a:spcPct val="0"/>
        </a:spcAft>
        <a:defRPr sz="2000" b="1">
          <a:solidFill>
            <a:schemeClr val="bg1"/>
          </a:solidFill>
          <a:latin typeface="Tahoma" pitchFamily="-109" charset="0"/>
          <a:ea typeface="ＭＳ Ｐゴシック" pitchFamily="-109" charset="-128"/>
          <a:cs typeface="ＭＳ Ｐゴシック" pitchFamily="-109" charset="-128"/>
        </a:defRPr>
      </a:lvl8pPr>
      <a:lvl9pPr marL="1828800" algn="l" rtl="0" eaLnBrk="1" fontAlgn="base" hangingPunct="1">
        <a:spcBef>
          <a:spcPct val="0"/>
        </a:spcBef>
        <a:spcAft>
          <a:spcPct val="0"/>
        </a:spcAft>
        <a:defRPr sz="2000" b="1">
          <a:solidFill>
            <a:schemeClr val="bg1"/>
          </a:solidFill>
          <a:latin typeface="Tahoma" pitchFamily="-109" charset="0"/>
          <a:ea typeface="ＭＳ Ｐゴシック" pitchFamily="-109" charset="-128"/>
          <a:cs typeface="ＭＳ Ｐゴシック" pitchFamily="-109"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241D66"/>
        </a:buClr>
        <a:buFont typeface="Wingdings" pitchFamily="2" charset="2"/>
        <a:buChar char="§"/>
        <a:defRPr sz="2000">
          <a:solidFill>
            <a:schemeClr val="tx1"/>
          </a:solidFill>
          <a:latin typeface="+mn-lt"/>
          <a:ea typeface="+mn-ea"/>
        </a:defRPr>
      </a:lvl2pPr>
      <a:lvl3pPr marL="1143000" indent="-228600" algn="l" rtl="0" eaLnBrk="0" fontAlgn="base" hangingPunct="0">
        <a:spcBef>
          <a:spcPct val="20000"/>
        </a:spcBef>
        <a:spcAft>
          <a:spcPct val="0"/>
        </a:spcAft>
        <a:buClr>
          <a:srgbClr val="CF1C21"/>
        </a:buClr>
        <a:buFont typeface="Times" charset="0"/>
        <a:buChar char="•"/>
        <a:defRPr sz="2000">
          <a:solidFill>
            <a:schemeClr val="tx1"/>
          </a:solidFill>
          <a:latin typeface="+mn-lt"/>
          <a:ea typeface="+mn-ea"/>
        </a:defRPr>
      </a:lvl3pPr>
      <a:lvl4pPr marL="1600200" indent="-228600" algn="l" rtl="0" eaLnBrk="0" fontAlgn="base" hangingPunct="0">
        <a:spcBef>
          <a:spcPct val="20000"/>
        </a:spcBef>
        <a:spcAft>
          <a:spcPct val="0"/>
        </a:spcAft>
        <a:buClr>
          <a:srgbClr val="E16D2E"/>
        </a:buClr>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241D66"/>
        </a:buClr>
        <a:buFont typeface="Times" charset="0"/>
        <a:buChar char="•"/>
        <a:defRPr sz="2000">
          <a:solidFill>
            <a:schemeClr val="tx1"/>
          </a:solidFill>
          <a:latin typeface="+mn-lt"/>
          <a:ea typeface="+mn-ea"/>
        </a:defRPr>
      </a:lvl5pPr>
      <a:lvl6pPr marL="2514600" indent="-228600" algn="l" rtl="0" eaLnBrk="1" fontAlgn="base" hangingPunct="1">
        <a:spcBef>
          <a:spcPct val="20000"/>
        </a:spcBef>
        <a:spcAft>
          <a:spcPct val="0"/>
        </a:spcAft>
        <a:buClr>
          <a:srgbClr val="241D66"/>
        </a:buClr>
        <a:buFont typeface="Times" pitchFamily="-109" charset="0"/>
        <a:buChar char="•"/>
        <a:defRPr sz="2000">
          <a:solidFill>
            <a:schemeClr val="tx1"/>
          </a:solidFill>
          <a:latin typeface="+mn-lt"/>
          <a:ea typeface="+mn-ea"/>
        </a:defRPr>
      </a:lvl6pPr>
      <a:lvl7pPr marL="2971800" indent="-228600" algn="l" rtl="0" eaLnBrk="1" fontAlgn="base" hangingPunct="1">
        <a:spcBef>
          <a:spcPct val="20000"/>
        </a:spcBef>
        <a:spcAft>
          <a:spcPct val="0"/>
        </a:spcAft>
        <a:buClr>
          <a:srgbClr val="241D66"/>
        </a:buClr>
        <a:buFont typeface="Times" pitchFamily="-109" charset="0"/>
        <a:buChar char="•"/>
        <a:defRPr sz="2000">
          <a:solidFill>
            <a:schemeClr val="tx1"/>
          </a:solidFill>
          <a:latin typeface="+mn-lt"/>
          <a:ea typeface="+mn-ea"/>
        </a:defRPr>
      </a:lvl7pPr>
      <a:lvl8pPr marL="3429000" indent="-228600" algn="l" rtl="0" eaLnBrk="1" fontAlgn="base" hangingPunct="1">
        <a:spcBef>
          <a:spcPct val="20000"/>
        </a:spcBef>
        <a:spcAft>
          <a:spcPct val="0"/>
        </a:spcAft>
        <a:buClr>
          <a:srgbClr val="241D66"/>
        </a:buClr>
        <a:buFont typeface="Times" pitchFamily="-109" charset="0"/>
        <a:buChar char="•"/>
        <a:defRPr sz="2000">
          <a:solidFill>
            <a:schemeClr val="tx1"/>
          </a:solidFill>
          <a:latin typeface="+mn-lt"/>
          <a:ea typeface="+mn-ea"/>
        </a:defRPr>
      </a:lvl8pPr>
      <a:lvl9pPr marL="3886200" indent="-228600" algn="l" rtl="0" eaLnBrk="1" fontAlgn="base" hangingPunct="1">
        <a:spcBef>
          <a:spcPct val="20000"/>
        </a:spcBef>
        <a:spcAft>
          <a:spcPct val="0"/>
        </a:spcAft>
        <a:buClr>
          <a:srgbClr val="241D66"/>
        </a:buClr>
        <a:buFont typeface="Times" pitchFamily="-109"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rot="1091750">
            <a:off x="-33378" y="2388778"/>
            <a:ext cx="5030435" cy="2263319"/>
          </a:xfrm>
          <a:prstGeom prst="roundRect">
            <a:avLst>
              <a:gd name="adj" fmla="val 38732"/>
            </a:avLst>
          </a:prstGeom>
          <a:solidFill>
            <a:srgbClr val="00B05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square" rtlCol="1">
            <a:spAutoFit/>
          </a:bodyPr>
          <a:lstStyle/>
          <a:p>
            <a:pPr algn="ctr" rtl="0">
              <a:defRPr/>
            </a:pPr>
            <a:r>
              <a:rPr lang="fa-IR" sz="3600" b="1" dirty="0" smtClean="0">
                <a:ln w="9525">
                  <a:solidFill>
                    <a:schemeClr val="tx1"/>
                  </a:solidFill>
                </a:ln>
                <a:solidFill>
                  <a:schemeClr val="bg1"/>
                </a:solidFill>
                <a:effectLst>
                  <a:outerShdw dist="50800" dir="6120000" sx="102000" sy="102000" algn="ctr" rotWithShape="0">
                    <a:schemeClr val="tx1"/>
                  </a:outerShdw>
                </a:effectLst>
                <a:latin typeface="Arno Pro Semibold Display" charset="0"/>
                <a:ea typeface="+mn-ea"/>
                <a:cs typeface="B Titr" pitchFamily="2" charset="-78"/>
              </a:rPr>
              <a:t>تجزيه و تحليل  تکنیک پرتاب وزنه درکلاس های نشسته معلولین</a:t>
            </a:r>
            <a:endParaRPr lang="fa-IR" sz="3600" dirty="0">
              <a:ln w="9525">
                <a:solidFill>
                  <a:schemeClr val="tx1"/>
                </a:solidFill>
              </a:ln>
              <a:solidFill>
                <a:schemeClr val="bg1"/>
              </a:solidFill>
              <a:effectLst>
                <a:outerShdw dist="50800" dir="6120000" sx="102000" sy="102000" algn="ctr" rotWithShape="0">
                  <a:schemeClr val="tx1"/>
                </a:outerShdw>
              </a:effectLst>
              <a:latin typeface="Arial" pitchFamily="-109" charset="0"/>
              <a:ea typeface="+mn-ea"/>
              <a:cs typeface="ＭＳ Ｐゴシック" pitchFamily="-109" charset="-128"/>
            </a:endParaRPr>
          </a:p>
        </p:txBody>
      </p:sp>
      <p:sp>
        <p:nvSpPr>
          <p:cNvPr id="8" name="Rounded Rectangle 7"/>
          <p:cNvSpPr/>
          <p:nvPr/>
        </p:nvSpPr>
        <p:spPr bwMode="auto">
          <a:xfrm rot="1040419">
            <a:off x="587169" y="712510"/>
            <a:ext cx="4980179" cy="1304867"/>
          </a:xfrm>
          <a:prstGeom prst="roundRect">
            <a:avLst>
              <a:gd name="adj" fmla="val 7943"/>
            </a:avLst>
          </a:prstGeom>
          <a:noFill/>
          <a:ln w="38100" cap="flat" cmpd="sng" algn="ctr">
            <a:noFill/>
            <a:prstDash val="solid"/>
            <a:round/>
            <a:headEnd type="none" w="med" len="med"/>
            <a:tailEnd type="none" w="med" len="med"/>
          </a:ln>
          <a:effectLst>
            <a:outerShdw blurRad="50800" dist="38100" dir="2700000" sx="103000" sy="103000" algn="tl" rotWithShape="0">
              <a:prstClr val="black"/>
            </a:outerShdw>
          </a:effectLst>
        </p:spPr>
        <p:txBody>
          <a:bodyPr rtlCol="1"/>
          <a:lstStyle/>
          <a:p>
            <a:pPr algn="ctr">
              <a:defRPr/>
            </a:pPr>
            <a:r>
              <a:rPr lang="en-US" sz="4800" b="1" dirty="0" smtClean="0">
                <a:ln w="19050">
                  <a:solidFill>
                    <a:srgbClr val="FFC000"/>
                  </a:solidFill>
                </a:ln>
                <a:solidFill>
                  <a:srgbClr val="007E39"/>
                </a:solidFill>
                <a:effectLst>
                  <a:outerShdw blurRad="38100" dist="38100" dir="2700000" algn="tl">
                    <a:srgbClr val="000000">
                      <a:alpha val="43137"/>
                    </a:srgbClr>
                  </a:outerShdw>
                </a:effectLst>
                <a:latin typeface="Arial Black" pitchFamily="34" charset="0"/>
                <a:ea typeface="+mn-ea"/>
                <a:cs typeface="Aharoni" pitchFamily="2" charset="-79"/>
              </a:rPr>
              <a:t>Shot put</a:t>
            </a:r>
            <a:endParaRPr lang="fa-IR" sz="4800" b="1" dirty="0" smtClean="0">
              <a:ln w="19050">
                <a:solidFill>
                  <a:srgbClr val="FFC000"/>
                </a:solidFill>
              </a:ln>
              <a:solidFill>
                <a:srgbClr val="007E39"/>
              </a:solidFill>
              <a:effectLst>
                <a:outerShdw blurRad="38100" dist="38100" dir="2700000" algn="tl">
                  <a:srgbClr val="000000">
                    <a:alpha val="43137"/>
                  </a:srgbClr>
                </a:outerShdw>
              </a:effectLst>
              <a:latin typeface="Arial Black" pitchFamily="34" charset="0"/>
              <a:ea typeface="+mn-ea"/>
              <a:cs typeface="Aharoni" pitchFamily="2" charset="-79"/>
            </a:endParaRPr>
          </a:p>
          <a:p>
            <a:pPr algn="ctr">
              <a:defRPr/>
            </a:pPr>
            <a:r>
              <a:rPr lang="en-US" sz="4800" b="1" dirty="0" smtClean="0">
                <a:ln w="19050">
                  <a:solidFill>
                    <a:srgbClr val="FFC000"/>
                  </a:solidFill>
                </a:ln>
                <a:solidFill>
                  <a:srgbClr val="007E39"/>
                </a:solidFill>
                <a:effectLst>
                  <a:outerShdw blurRad="38100" dist="38100" dir="2700000" algn="tl">
                    <a:srgbClr val="000000">
                      <a:alpha val="43137"/>
                    </a:srgbClr>
                  </a:outerShdw>
                </a:effectLst>
                <a:latin typeface="Arial Black" pitchFamily="34" charset="0"/>
                <a:ea typeface="+mn-ea"/>
                <a:cs typeface="Aharoni" pitchFamily="2" charset="-79"/>
              </a:rPr>
              <a:t> </a:t>
            </a:r>
            <a:r>
              <a:rPr lang="en-US" sz="3600" b="1" dirty="0" smtClean="0">
                <a:ln w="19050">
                  <a:solidFill>
                    <a:srgbClr val="FFC000"/>
                  </a:solidFill>
                </a:ln>
                <a:solidFill>
                  <a:srgbClr val="007E39"/>
                </a:solidFill>
                <a:effectLst>
                  <a:outerShdw blurRad="38100" dist="38100" dir="2700000" algn="tl">
                    <a:srgbClr val="000000">
                      <a:alpha val="43137"/>
                    </a:srgbClr>
                  </a:outerShdw>
                </a:effectLst>
                <a:latin typeface="Arial Black" pitchFamily="34" charset="0"/>
                <a:ea typeface="+mn-ea"/>
                <a:cs typeface="Aharoni" pitchFamily="2" charset="-79"/>
              </a:rPr>
              <a:t>Analysis</a:t>
            </a:r>
            <a:endParaRPr lang="fa-IR" sz="3600" dirty="0">
              <a:solidFill>
                <a:srgbClr val="007E39"/>
              </a:solidFill>
              <a:effectLst>
                <a:outerShdw blurRad="38100" dist="38100" dir="2700000" algn="tl">
                  <a:srgbClr val="000000">
                    <a:alpha val="43137"/>
                  </a:srgbClr>
                </a:outerShdw>
              </a:effectLst>
              <a:latin typeface="Arial Black" pitchFamily="34" charset="0"/>
              <a:ea typeface="+mn-ea"/>
              <a:cs typeface="ＭＳ Ｐゴシック" pitchFamily="-109" charset="-128"/>
            </a:endParaRPr>
          </a:p>
        </p:txBody>
      </p:sp>
      <p:pic>
        <p:nvPicPr>
          <p:cNvPr id="7" name="Picture 1" descr="D:\كتاب اصل اصل معلولين\کتاب جدید کلاس نشسته\New Folder (\New Folder (2)\2308.JPG"/>
          <p:cNvPicPr>
            <a:picLocks noChangeAspect="1" noChangeArrowheads="1"/>
          </p:cNvPicPr>
          <p:nvPr/>
        </p:nvPicPr>
        <p:blipFill>
          <a:blip r:embed="rId2"/>
          <a:srcRect l="17157" t="19565" r="12255" b="8152"/>
          <a:stretch>
            <a:fillRect/>
          </a:stretch>
        </p:blipFill>
        <p:spPr bwMode="auto">
          <a:xfrm>
            <a:off x="4984953" y="508526"/>
            <a:ext cx="4174079" cy="6347529"/>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914402" y="2079706"/>
            <a:ext cx="7905747" cy="3539430"/>
          </a:xfrm>
          <a:prstGeom prst="rect">
            <a:avLst/>
          </a:prstGeom>
          <a:solidFill>
            <a:schemeClr val="bg1">
              <a:lumMod val="8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002060"/>
                </a:solidFill>
                <a:effectLst>
                  <a:outerShdw blurRad="38100" dist="38100" dir="2700000" algn="tl">
                    <a:srgbClr val="000000">
                      <a:alpha val="43137"/>
                    </a:srgbClr>
                  </a:outerShdw>
                </a:effectLst>
                <a:ea typeface="Times New Roman" pitchFamily="18" charset="0"/>
                <a:cs typeface="B Tabassom" pitchFamily="2" charset="-78"/>
              </a:rPr>
              <a:t>- تمام وزن بدن را در پشت وزنه قرار داده و سپس از انحراف به طرفین پرهیز نمایید.</a:t>
            </a:r>
            <a:endParaRPr kumimoji="0" lang="en-US" sz="1600" b="1" i="0" u="none" strike="noStrike" cap="none" normalizeH="0" baseline="0" dirty="0" smtClean="0">
              <a:ln>
                <a:noFill/>
              </a:ln>
              <a:solidFill>
                <a:srgbClr val="002060"/>
              </a:solidFill>
              <a:effectLst>
                <a:outerShdw blurRad="38100" dist="38100" dir="2700000" algn="tl">
                  <a:srgbClr val="000000">
                    <a:alpha val="43137"/>
                  </a:srgbClr>
                </a:outerShdw>
              </a:effectLst>
              <a:cs typeface="B Tabassom"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002060"/>
                </a:solidFill>
                <a:effectLst>
                  <a:outerShdw blurRad="38100" dist="38100" dir="2700000" algn="tl">
                    <a:srgbClr val="000000">
                      <a:alpha val="43137"/>
                    </a:srgbClr>
                  </a:outerShdw>
                </a:effectLst>
                <a:ea typeface="Times New Roman" pitchFamily="18" charset="0"/>
                <a:cs typeface="B Tabassom" pitchFamily="2" charset="-78"/>
              </a:rPr>
              <a:t>- دست حامل وزنه می بایست در هنگام رهایی کاملاً باز و به سمت مسیر پرتاب باشد.(آرنج در </a:t>
            </a:r>
            <a:r>
              <a:rPr kumimoji="0" lang="fa-IR" sz="3200" b="1" i="0" u="none" strike="noStrike" cap="none" normalizeH="0" baseline="0" dirty="0" smtClean="0">
                <a:ln>
                  <a:noFill/>
                </a:ln>
                <a:solidFill>
                  <a:srgbClr val="002060"/>
                </a:solidFill>
                <a:effectLst>
                  <a:outerShdw blurRad="38100" dist="38100" dir="2700000" algn="tl">
                    <a:srgbClr val="000000">
                      <a:alpha val="43137"/>
                    </a:srgbClr>
                  </a:outerShdw>
                </a:effectLst>
                <a:ea typeface="Times New Roman" pitchFamily="18" charset="0"/>
                <a:cs typeface="B Tabassom" pitchFamily="2" charset="-78"/>
              </a:rPr>
              <a:t>هنگام رهایی باز شود.)</a:t>
            </a:r>
            <a:endParaRPr kumimoji="0" lang="en-US" sz="1600" b="1" i="0" u="none" strike="noStrike" cap="none" normalizeH="0" baseline="0" dirty="0" smtClean="0">
              <a:ln>
                <a:noFill/>
              </a:ln>
              <a:solidFill>
                <a:srgbClr val="002060"/>
              </a:solidFill>
              <a:effectLst>
                <a:outerShdw blurRad="38100" dist="38100" dir="2700000" algn="tl">
                  <a:srgbClr val="000000">
                    <a:alpha val="43137"/>
                  </a:srgbClr>
                </a:outerShdw>
              </a:effectLst>
              <a:cs typeface="B Tabassom"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002060"/>
                </a:solidFill>
                <a:effectLst>
                  <a:outerShdw blurRad="38100" dist="38100" dir="2700000" algn="tl">
                    <a:srgbClr val="000000">
                      <a:alpha val="43137"/>
                    </a:srgbClr>
                  </a:outerShdw>
                </a:effectLst>
                <a:ea typeface="Times New Roman" pitchFamily="18" charset="0"/>
                <a:cs typeface="B Tabassom" pitchFamily="2" charset="-78"/>
              </a:rPr>
              <a:t>- از انگشتان دست پرتاب  نیز می بایست حداکثر استفاده و بهره را جهت برد پرتاب نمود.</a:t>
            </a:r>
            <a:endParaRPr kumimoji="0" lang="en-US" sz="1600" b="1" i="0" u="none" strike="noStrike" cap="none" normalizeH="0" baseline="0" dirty="0" smtClean="0">
              <a:ln>
                <a:noFill/>
              </a:ln>
              <a:solidFill>
                <a:srgbClr val="002060"/>
              </a:solidFill>
              <a:effectLst>
                <a:outerShdw blurRad="38100" dist="38100" dir="2700000" algn="tl">
                  <a:srgbClr val="000000">
                    <a:alpha val="43137"/>
                  </a:srgbClr>
                </a:outerShdw>
              </a:effectLst>
              <a:cs typeface="B Tabassom"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002060"/>
                </a:solidFill>
                <a:effectLst>
                  <a:outerShdw blurRad="38100" dist="38100" dir="2700000" algn="tl">
                    <a:srgbClr val="000000">
                      <a:alpha val="43137"/>
                    </a:srgbClr>
                  </a:outerShdw>
                </a:effectLst>
                <a:ea typeface="Times New Roman" pitchFamily="18" charset="0"/>
                <a:cs typeface="B Tabassom" pitchFamily="2" charset="-78"/>
              </a:rPr>
              <a:t>-  در انتها نگاه خود را روي وزنه پرتاب شده، معطوف داريد.</a:t>
            </a:r>
            <a:endParaRPr kumimoji="0" lang="ar-SA" sz="4400" b="1" i="0" u="none" strike="noStrike" cap="none" normalizeH="0" baseline="0" dirty="0" smtClean="0">
              <a:ln>
                <a:noFill/>
              </a:ln>
              <a:solidFill>
                <a:srgbClr val="002060"/>
              </a:solidFill>
              <a:effectLst>
                <a:outerShdw blurRad="38100" dist="38100" dir="2700000" algn="tl">
                  <a:srgbClr val="000000">
                    <a:alpha val="43137"/>
                  </a:srgbClr>
                </a:outerShdw>
              </a:effectLst>
              <a:cs typeface="B Tabassom" pitchFamily="2" charset="-78"/>
            </a:endParaRPr>
          </a:p>
        </p:txBody>
      </p:sp>
      <p:pic>
        <p:nvPicPr>
          <p:cNvPr id="5" name="Picture 4" descr="http://fashnews.ir/images/news/34792/thumbs/34792.jpg"/>
          <p:cNvPicPr>
            <a:picLocks noChangeAspect="1" noChangeArrowheads="1"/>
          </p:cNvPicPr>
          <p:nvPr/>
        </p:nvPicPr>
        <p:blipFill>
          <a:blip r:embed="rId3"/>
          <a:srcRect/>
          <a:stretch>
            <a:fillRect/>
          </a:stretch>
        </p:blipFill>
        <p:spPr bwMode="auto">
          <a:xfrm>
            <a:off x="6849512" y="5619136"/>
            <a:ext cx="2294488" cy="1238864"/>
          </a:xfrm>
          <a:prstGeom prst="rect">
            <a:avLst/>
          </a:prstGeom>
          <a:noFill/>
        </p:spPr>
      </p:pic>
      <p:sp>
        <p:nvSpPr>
          <p:cNvPr id="6" name="Oval 5"/>
          <p:cNvSpPr/>
          <p:nvPr/>
        </p:nvSpPr>
        <p:spPr bwMode="auto">
          <a:xfrm rot="1018067">
            <a:off x="5317502" y="504435"/>
            <a:ext cx="3596366" cy="934305"/>
          </a:xfrm>
          <a:prstGeom prst="ellipse">
            <a:avLst/>
          </a:prstGeom>
          <a:solidFill>
            <a:srgbClr val="BFEA36"/>
          </a:solidFill>
          <a:ln>
            <a:headEnd type="none" w="med" len="med"/>
            <a:tailEnd type="none" w="med" len="med"/>
          </a:ln>
          <a:effectLst>
            <a:outerShdw blurRad="50800" dist="38100" dir="5400000" sx="103000" sy="103000" algn="tl" rotWithShape="0">
              <a:prstClr val="black"/>
            </a:outerShdw>
          </a:effectLst>
        </p:spPr>
        <p:style>
          <a:lnRef idx="0">
            <a:schemeClr val="accent6"/>
          </a:lnRef>
          <a:fillRef idx="3">
            <a:schemeClr val="accent6"/>
          </a:fillRef>
          <a:effectRef idx="3">
            <a:schemeClr val="accent6"/>
          </a:effectRef>
          <a:fontRef idx="minor">
            <a:schemeClr val="lt1"/>
          </a:fontRef>
        </p:style>
        <p:txBody>
          <a:bodyPr rtlCol="1"/>
          <a:lstStyle/>
          <a:p>
            <a:pPr algn="ctr" defTabSz="914400">
              <a:defRPr/>
            </a:pPr>
            <a:r>
              <a:rPr lang="fa-IR" sz="2400" b="1" dirty="0" smtClean="0">
                <a:solidFill>
                  <a:schemeClr val="bg1"/>
                </a:solidFill>
                <a:effectLst>
                  <a:outerShdw blurRad="50800" dist="50800" dir="5400000" sx="107000" sy="107000" algn="ctr" rotWithShape="0">
                    <a:schemeClr val="tx1"/>
                  </a:outerShdw>
                </a:effectLst>
                <a:cs typeface="B Titr" pitchFamily="2" charset="-78"/>
              </a:rPr>
              <a:t>3) مرحله  رهایی:</a:t>
            </a:r>
          </a:p>
        </p:txBody>
      </p:sp>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fashnews.ir/images/news/34792/thumbs/34792.jpg"/>
          <p:cNvPicPr>
            <a:picLocks noChangeAspect="1" noChangeArrowheads="1"/>
          </p:cNvPicPr>
          <p:nvPr/>
        </p:nvPicPr>
        <p:blipFill>
          <a:blip r:embed="rId2"/>
          <a:srcRect/>
          <a:stretch>
            <a:fillRect/>
          </a:stretch>
        </p:blipFill>
        <p:spPr bwMode="auto">
          <a:xfrm>
            <a:off x="6849512" y="5619136"/>
            <a:ext cx="2294488" cy="1238864"/>
          </a:xfrm>
          <a:prstGeom prst="rect">
            <a:avLst/>
          </a:prstGeom>
          <a:noFill/>
        </p:spPr>
      </p:pic>
      <p:sp>
        <p:nvSpPr>
          <p:cNvPr id="4" name="Oval 3"/>
          <p:cNvSpPr/>
          <p:nvPr/>
        </p:nvSpPr>
        <p:spPr>
          <a:xfrm>
            <a:off x="860425" y="1281179"/>
            <a:ext cx="7380288" cy="974725"/>
          </a:xfrm>
          <a:prstGeom prst="ellipse">
            <a:avLst/>
          </a:prstGeom>
          <a:solidFill>
            <a:srgbClr val="C00000"/>
          </a:solidFill>
          <a:ln>
            <a:noFill/>
          </a:ln>
          <a:effectLst>
            <a:outerShdw blurRad="50800" dist="1397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a-IR" sz="2000" b="1" dirty="0">
              <a:solidFill>
                <a:srgbClr val="FFFF00"/>
              </a:solidFill>
              <a:effectLst>
                <a:outerShdw blurRad="38100" dist="38100" dir="2700000" algn="tl">
                  <a:srgbClr val="000000">
                    <a:alpha val="43137"/>
                  </a:srgbClr>
                </a:outerShdw>
              </a:effectLst>
              <a:cs typeface="B Jadid" pitchFamily="2" charset="-78"/>
            </a:endParaRPr>
          </a:p>
          <a:p>
            <a:pPr algn="ctr">
              <a:defRPr/>
            </a:pPr>
            <a:r>
              <a:rPr lang="ar-SA" sz="3600" b="1" dirty="0">
                <a:solidFill>
                  <a:srgbClr val="FFFF00"/>
                </a:solidFill>
                <a:effectLst>
                  <a:outerShdw blurRad="38100" dist="38100" dir="2700000" algn="tl">
                    <a:srgbClr val="000000">
                      <a:alpha val="43137"/>
                    </a:srgbClr>
                  </a:outerShdw>
                </a:effectLst>
                <a:cs typeface="B Jadid" pitchFamily="2" charset="-78"/>
              </a:rPr>
              <a:t>هماهنگي + سرعت+ </a:t>
            </a:r>
            <a:r>
              <a:rPr lang="fa-IR" sz="3600" b="1" dirty="0" smtClean="0">
                <a:solidFill>
                  <a:srgbClr val="FFFF00"/>
                </a:solidFill>
                <a:effectLst>
                  <a:outerShdw blurRad="38100" dist="38100" dir="2700000" algn="tl">
                    <a:srgbClr val="000000">
                      <a:alpha val="43137"/>
                    </a:srgbClr>
                  </a:outerShdw>
                </a:effectLst>
                <a:cs typeface="B Jadid" pitchFamily="2" charset="-78"/>
              </a:rPr>
              <a:t>قدرت</a:t>
            </a:r>
            <a:endParaRPr lang="fa-IR" sz="3600" b="1" dirty="0">
              <a:solidFill>
                <a:srgbClr val="FFFF00"/>
              </a:solidFill>
              <a:effectLst>
                <a:outerShdw blurRad="38100" dist="38100" dir="2700000" algn="tl">
                  <a:srgbClr val="000000">
                    <a:alpha val="43137"/>
                  </a:srgbClr>
                </a:outerShdw>
              </a:effectLst>
              <a:cs typeface="B Jadid" pitchFamily="2" charset="-78"/>
            </a:endParaRPr>
          </a:p>
          <a:p>
            <a:pPr algn="ctr">
              <a:defRPr/>
            </a:pPr>
            <a:endParaRPr lang="en-US" dirty="0"/>
          </a:p>
        </p:txBody>
      </p:sp>
      <p:sp>
        <p:nvSpPr>
          <p:cNvPr id="5" name="Rectangle 6"/>
          <p:cNvSpPr>
            <a:spLocks noChangeArrowheads="1"/>
          </p:cNvSpPr>
          <p:nvPr/>
        </p:nvSpPr>
        <p:spPr bwMode="auto">
          <a:xfrm>
            <a:off x="1208953" y="225094"/>
            <a:ext cx="6013185" cy="400110"/>
          </a:xfrm>
          <a:prstGeom prst="rect">
            <a:avLst/>
          </a:prstGeom>
          <a:solidFill>
            <a:schemeClr val="accent2"/>
          </a:solidFill>
          <a:ln w="28575">
            <a:solidFill>
              <a:schemeClr val="bg1"/>
            </a:solidFill>
            <a:miter lim="800000"/>
            <a:headEnd/>
            <a:tailEnd/>
          </a:ln>
        </p:spPr>
        <p:txBody>
          <a:bodyPr wrap="none">
            <a:spAutoFit/>
          </a:bodyPr>
          <a:lstStyle/>
          <a:p>
            <a:pPr algn="l" defTabSz="914400" rtl="0">
              <a:defRPr/>
            </a:pPr>
            <a:r>
              <a:rPr lang="ar-SA" sz="2000" dirty="0" smtClean="0">
                <a:solidFill>
                  <a:schemeClr val="bg1"/>
                </a:solidFill>
                <a:effectLst>
                  <a:outerShdw blurRad="38100" dist="38100" dir="2700000" algn="tl">
                    <a:srgbClr val="000000">
                      <a:alpha val="43137"/>
                    </a:srgbClr>
                  </a:outerShdw>
                </a:effectLst>
                <a:latin typeface="IranNastaliq" pitchFamily="18" charset="0"/>
                <a:cs typeface="IranNastaliq" pitchFamily="18" charset="0"/>
              </a:rPr>
              <a:t>براي يك اجراي خوب در پرتاب</a:t>
            </a:r>
            <a:r>
              <a:rPr lang="fa-IR" sz="2000" dirty="0" smtClean="0">
                <a:solidFill>
                  <a:schemeClr val="bg1"/>
                </a:solidFill>
                <a:effectLst>
                  <a:outerShdw blurRad="38100" dist="38100" dir="2700000" algn="tl">
                    <a:srgbClr val="000000">
                      <a:alpha val="43137"/>
                    </a:srgbClr>
                  </a:outerShdw>
                </a:effectLst>
                <a:latin typeface="IranNastaliq" pitchFamily="18" charset="0"/>
                <a:cs typeface="IranNastaliq" pitchFamily="18" charset="0"/>
              </a:rPr>
              <a:t> وزنه</a:t>
            </a:r>
            <a:r>
              <a:rPr lang="ar-SA" sz="2000" dirty="0" smtClean="0">
                <a:solidFill>
                  <a:schemeClr val="bg1"/>
                </a:solidFill>
                <a:effectLst>
                  <a:outerShdw blurRad="38100" dist="38100" dir="2700000" algn="tl">
                    <a:srgbClr val="000000">
                      <a:alpha val="43137"/>
                    </a:srgbClr>
                  </a:outerShdw>
                </a:effectLst>
                <a:latin typeface="IranNastaliq" pitchFamily="18" charset="0"/>
                <a:cs typeface="IranNastaliq" pitchFamily="18" charset="0"/>
              </a:rPr>
              <a:t> فاكتورهاي زير مورد نياز هستند:</a:t>
            </a:r>
            <a:endParaRPr lang="en-US" sz="2000" b="1" dirty="0">
              <a:solidFill>
                <a:schemeClr val="bg1"/>
              </a:solidFill>
              <a:effectLst>
                <a:outerShdw blurRad="38100" dist="38100" dir="2700000" algn="tl">
                  <a:srgbClr val="000000">
                    <a:alpha val="43137"/>
                  </a:srgbClr>
                </a:outerShdw>
              </a:effectLst>
            </a:endParaRPr>
          </a:p>
        </p:txBody>
      </p:sp>
      <p:sp>
        <p:nvSpPr>
          <p:cNvPr id="6146" name="Rectangle 2"/>
          <p:cNvSpPr>
            <a:spLocks noChangeArrowheads="1"/>
          </p:cNvSpPr>
          <p:nvPr/>
        </p:nvSpPr>
        <p:spPr bwMode="auto">
          <a:xfrm>
            <a:off x="294969" y="2312446"/>
            <a:ext cx="8849032" cy="44319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C00000"/>
                </a:solidFill>
                <a:effectLst>
                  <a:outerShdw blurRad="38100" dist="38100" dir="2700000" algn="tl">
                    <a:srgbClr val="000000">
                      <a:alpha val="43137"/>
                    </a:srgbClr>
                  </a:outerShdw>
                </a:effectLst>
                <a:ea typeface="Times New Roman" pitchFamily="18" charset="0"/>
              </a:rPr>
              <a:t>قدرت شامل:</a:t>
            </a:r>
            <a:r>
              <a:rPr kumimoji="0" lang="ar-SA" sz="2400" b="1" i="0" u="none" strike="noStrike" cap="none" normalizeH="0" baseline="0" dirty="0" smtClean="0">
                <a:ln>
                  <a:noFill/>
                </a:ln>
                <a:solidFill>
                  <a:srgbClr val="C00000"/>
                </a:solidFill>
                <a:effectLst>
                  <a:outerShdw blurRad="38100" dist="38100" dir="2700000" algn="tl">
                    <a:srgbClr val="000000">
                      <a:alpha val="43137"/>
                    </a:srgbClr>
                  </a:outerShdw>
                </a:effectLst>
                <a:latin typeface="Nazanin"/>
                <a:ea typeface="Times New Roman" pitchFamily="18" charset="0"/>
              </a:rPr>
              <a:t> </a:t>
            </a:r>
            <a:r>
              <a:rPr kumimoji="0" lang="ar-SA"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B Nazanin" pitchFamily="2" charset="-78"/>
              </a:rPr>
              <a:t>قدرت حداكثر </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B Nazanin" pitchFamily="2" charset="-78"/>
              </a:rPr>
              <a:t>–</a:t>
            </a:r>
            <a:r>
              <a:rPr kumimoji="0" lang="ar-SA"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B Nazanin" pitchFamily="2" charset="-78"/>
              </a:rPr>
              <a:t> توان ، قدرت انفجاری و قدرت اختصاصي</a:t>
            </a:r>
            <a:endParaRPr kumimoji="0" lang="fa-I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B Nazanin" pitchFamily="2" charset="-78"/>
            </a:endParaRPr>
          </a:p>
          <a:p>
            <a:pPr marL="0" marR="0" lvl="0" indent="0" defTabSz="914400" rtl="1"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C00000"/>
                </a:solidFill>
                <a:effectLst>
                  <a:outerShdw blurRad="38100" dist="38100" dir="2700000" algn="tl">
                    <a:srgbClr val="000000">
                      <a:alpha val="43137"/>
                    </a:srgbClr>
                  </a:outerShdw>
                </a:effectLst>
                <a:ea typeface="Times New Roman" pitchFamily="18" charset="0"/>
              </a:rPr>
              <a:t>سرعت شامل:</a:t>
            </a:r>
            <a:r>
              <a:rPr kumimoji="0" lang="ar-SA" sz="2400" b="1" i="0" u="none" strike="noStrike" cap="none" normalizeH="0" baseline="0" dirty="0" smtClean="0">
                <a:ln>
                  <a:noFill/>
                </a:ln>
                <a:solidFill>
                  <a:srgbClr val="C00000"/>
                </a:solidFill>
                <a:effectLst>
                  <a:outerShdw blurRad="38100" dist="38100" dir="2700000" algn="tl">
                    <a:srgbClr val="000000">
                      <a:alpha val="43137"/>
                    </a:srgbClr>
                  </a:outerShdw>
                </a:effectLst>
                <a:latin typeface="Nazanin"/>
                <a:ea typeface="Times New Roman" pitchFamily="18" charset="0"/>
              </a:rPr>
              <a:t> </a:t>
            </a:r>
            <a:r>
              <a:rPr kumimoji="0" lang="ar-SA"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B Nazanin" pitchFamily="2" charset="-78"/>
              </a:rPr>
              <a:t>سرعت و توانايي بالا بردن شتاب بدن</a:t>
            </a:r>
            <a:endParaRPr kumimoji="0" lang="fa-I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B Nazanin" pitchFamily="2" charset="-78"/>
            </a:endParaRPr>
          </a:p>
          <a:p>
            <a:pPr marL="0" marR="0" lvl="0" indent="0" defTabSz="914400" rtl="1"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C00000"/>
                </a:solidFill>
                <a:effectLst>
                  <a:outerShdw blurRad="38100" dist="38100" dir="2700000" algn="tl">
                    <a:srgbClr val="000000">
                      <a:alpha val="43137"/>
                    </a:srgbClr>
                  </a:outerShdw>
                </a:effectLst>
                <a:ea typeface="Times New Roman" pitchFamily="18" charset="0"/>
              </a:rPr>
              <a:t>هماهنگي شامل:</a:t>
            </a:r>
            <a:r>
              <a:rPr kumimoji="0" lang="ar-SA" sz="2400" b="1" i="0" u="none" strike="noStrike" cap="none" normalizeH="0" baseline="0" dirty="0" smtClean="0">
                <a:ln>
                  <a:noFill/>
                </a:ln>
                <a:solidFill>
                  <a:srgbClr val="C00000"/>
                </a:solidFill>
                <a:effectLst>
                  <a:outerShdw blurRad="38100" dist="38100" dir="2700000" algn="tl">
                    <a:srgbClr val="000000">
                      <a:alpha val="43137"/>
                    </a:srgbClr>
                  </a:outerShdw>
                </a:effectLst>
                <a:latin typeface="Nazanin"/>
                <a:ea typeface="Times New Roman" pitchFamily="18" charset="0"/>
              </a:rPr>
              <a:t> </a:t>
            </a:r>
            <a:r>
              <a:rPr kumimoji="0" lang="ar-SA"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B Nazanin" pitchFamily="2" charset="-78"/>
              </a:rPr>
              <a:t>سازگاري و توانايي ريتميك با اجراي صحيح تكنيك</a:t>
            </a:r>
            <a:endParaRPr kumimoji="0" lang="fa-I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B Nazanin" pitchFamily="2" charset="-78"/>
            </a:endParaRPr>
          </a:p>
          <a:p>
            <a:pPr marL="0" marR="0" lvl="0" indent="0" defTabSz="914400" rtl="1"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400" b="1" i="0" u="sng" strike="noStrike" cap="none" normalizeH="0" baseline="0" dirty="0" smtClean="0">
                <a:ln>
                  <a:noFill/>
                </a:ln>
                <a:solidFill>
                  <a:srgbClr val="C00000"/>
                </a:solidFill>
                <a:effectLst>
                  <a:outerShdw blurRad="38100" dist="38100" dir="2700000" algn="tl">
                    <a:srgbClr val="000000">
                      <a:alpha val="43137"/>
                    </a:srgbClr>
                  </a:outerShdw>
                </a:effectLst>
                <a:ea typeface="Times New Roman" pitchFamily="18" charset="0"/>
              </a:rPr>
              <a:t>براي قدرت حداكثر:</a:t>
            </a:r>
            <a:r>
              <a:rPr kumimoji="0" lang="ar-SA" sz="2400" b="1" i="0" u="none" strike="noStrike" cap="none" normalizeH="0" baseline="0" dirty="0" smtClean="0">
                <a:ln>
                  <a:noFill/>
                </a:ln>
                <a:solidFill>
                  <a:srgbClr val="C00000"/>
                </a:solidFill>
                <a:effectLst>
                  <a:outerShdw blurRad="38100" dist="38100" dir="2700000" algn="tl">
                    <a:srgbClr val="000000">
                      <a:alpha val="43137"/>
                    </a:srgbClr>
                  </a:outerShdw>
                </a:effectLst>
                <a:ea typeface="Times New Roman" pitchFamily="18" charset="0"/>
              </a:rPr>
              <a:t> </a:t>
            </a:r>
            <a:r>
              <a:rPr kumimoji="0" lang="ar-SA"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B Nazanin" pitchFamily="2" charset="-78"/>
              </a:rPr>
              <a:t>با توجه به نوع معلولیت مي بايست عضلات چهارسرران، دو قلو(کلاس های بالا)، شانه و بازو را تقويت نمود</a:t>
            </a:r>
            <a:r>
              <a:rPr kumimoji="0" lang="ar-SA"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Nazanin"/>
                <a:ea typeface="Times New Roman" pitchFamily="18" charset="0"/>
                <a:cs typeface="Traditional Arabic" pitchFamily="18" charset="-78"/>
              </a:rPr>
              <a:t>.   </a:t>
            </a:r>
            <a:endParaRPr kumimoji="0" lang="fa-I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Nazanin"/>
              <a:ea typeface="Times New Roman" pitchFamily="18" charset="0"/>
              <a:cs typeface="Traditional Arabic" pitchFamily="18" charset="-78"/>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Nazanin"/>
                <a:ea typeface="Times New Roman" pitchFamily="18" charset="0"/>
                <a:cs typeface="Traditional Arabic" pitchFamily="18" charset="-78"/>
              </a:rPr>
              <a:t>               </a:t>
            </a:r>
            <a:endParaRPr kumimoji="0" 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400" b="1" i="0" u="sng" strike="noStrike" cap="none" normalizeH="0" baseline="0" dirty="0" smtClean="0">
                <a:ln>
                  <a:noFill/>
                </a:ln>
                <a:solidFill>
                  <a:srgbClr val="C00000"/>
                </a:solidFill>
                <a:effectLst>
                  <a:outerShdw blurRad="38100" dist="38100" dir="2700000" algn="tl">
                    <a:srgbClr val="000000">
                      <a:alpha val="43137"/>
                    </a:srgbClr>
                  </a:outerShdw>
                </a:effectLst>
                <a:ea typeface="Times New Roman" pitchFamily="18" charset="0"/>
              </a:rPr>
              <a:t>براي قدرت انفجاري و اختصاصی:</a:t>
            </a:r>
            <a:r>
              <a:rPr kumimoji="0" lang="ar-SA" sz="2400" b="1" i="0" u="none" strike="noStrike" cap="none" normalizeH="0" baseline="0" dirty="0" smtClean="0">
                <a:ln>
                  <a:noFill/>
                </a:ln>
                <a:solidFill>
                  <a:srgbClr val="C00000"/>
                </a:solidFill>
                <a:effectLst>
                  <a:outerShdw blurRad="38100" dist="38100" dir="2700000" algn="tl">
                    <a:srgbClr val="000000">
                      <a:alpha val="43137"/>
                    </a:srgbClr>
                  </a:outerShdw>
                </a:effectLst>
                <a:ea typeface="Times New Roman" pitchFamily="18" charset="0"/>
              </a:rPr>
              <a:t> </a:t>
            </a:r>
            <a:r>
              <a:rPr kumimoji="0" lang="ar-SA"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B Nazanin" pitchFamily="2" charset="-78"/>
              </a:rPr>
              <a:t>می بايست با استفاده از حركات پرتابي از بغل، روی سینه و..... به وسیله توپ های مدیسن بال و وزنه های مختلف وحرکات سرعتی ، قدرت انفجاري و اختصاصی را بدست آورد.</a:t>
            </a:r>
            <a:endParaRPr kumimoji="0" lang="en-US" sz="12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fashnews.ir/images/news/34792/thumbs/34792.jpg"/>
          <p:cNvPicPr>
            <a:picLocks noChangeAspect="1" noChangeArrowheads="1"/>
          </p:cNvPicPr>
          <p:nvPr/>
        </p:nvPicPr>
        <p:blipFill>
          <a:blip r:embed="rId2"/>
          <a:srcRect/>
          <a:stretch>
            <a:fillRect/>
          </a:stretch>
        </p:blipFill>
        <p:spPr bwMode="auto">
          <a:xfrm>
            <a:off x="6849512" y="5619136"/>
            <a:ext cx="2294488" cy="1238864"/>
          </a:xfrm>
          <a:prstGeom prst="rect">
            <a:avLst/>
          </a:prstGeom>
          <a:noFill/>
        </p:spPr>
      </p:pic>
      <p:sp>
        <p:nvSpPr>
          <p:cNvPr id="5" name="Rectangle 4"/>
          <p:cNvSpPr/>
          <p:nvPr/>
        </p:nvSpPr>
        <p:spPr>
          <a:xfrm>
            <a:off x="594889" y="239151"/>
            <a:ext cx="7669212" cy="584775"/>
          </a:xfrm>
          <a:prstGeom prst="rect">
            <a:avLst/>
          </a:prstGeom>
          <a:solidFill>
            <a:srgbClr val="FFC211"/>
          </a:solidFill>
          <a:ln w="28575">
            <a:solidFill>
              <a:srgbClr val="002060"/>
            </a:solidFill>
          </a:ln>
        </p:spPr>
        <p:txBody>
          <a:bodyPr>
            <a:spAutoFit/>
          </a:bodyPr>
          <a:lstStyle/>
          <a:p>
            <a:pPr>
              <a:buClr>
                <a:srgbClr val="F30D33"/>
              </a:buClr>
              <a:buSzPct val="350000"/>
              <a:defRPr/>
            </a:pPr>
            <a:r>
              <a:rPr lang="fa-IR" sz="3200" b="1" dirty="0" smtClean="0">
                <a:solidFill>
                  <a:srgbClr val="002060"/>
                </a:solidFill>
                <a:effectLst>
                  <a:outerShdw blurRad="38100" dist="63500" dir="8400000" sx="101000" sy="101000" algn="tl">
                    <a:schemeClr val="bg1"/>
                  </a:outerShdw>
                </a:effectLst>
                <a:latin typeface="Tahoma" pitchFamily="34" charset="0"/>
              </a:rPr>
              <a:t>نمونه هایی از تمرینات اختصاصی برای پرتاب وزنه</a:t>
            </a:r>
            <a:endParaRPr lang="fa-IR" sz="3200" b="1" dirty="0">
              <a:solidFill>
                <a:srgbClr val="002060"/>
              </a:solidFill>
              <a:effectLst>
                <a:outerShdw blurRad="38100" dist="63500" dir="8400000" sx="101000" sy="101000" algn="tl">
                  <a:schemeClr val="bg1"/>
                </a:outerShdw>
              </a:effectLst>
              <a:latin typeface="Tahoma" pitchFamily="34" charset="0"/>
            </a:endParaRPr>
          </a:p>
        </p:txBody>
      </p:sp>
      <p:pic>
        <p:nvPicPr>
          <p:cNvPr id="5156" name="Picture 36"/>
          <p:cNvPicPr>
            <a:picLocks noChangeAspect="1" noChangeArrowheads="1"/>
          </p:cNvPicPr>
          <p:nvPr/>
        </p:nvPicPr>
        <p:blipFill>
          <a:blip r:embed="rId3"/>
          <a:srcRect/>
          <a:stretch>
            <a:fillRect/>
          </a:stretch>
        </p:blipFill>
        <p:spPr bwMode="auto">
          <a:xfrm>
            <a:off x="594889" y="1453638"/>
            <a:ext cx="3895725" cy="4629150"/>
          </a:xfrm>
          <a:prstGeom prst="rect">
            <a:avLst/>
          </a:prstGeom>
          <a:noFill/>
          <a:ln w="9525">
            <a:noFill/>
            <a:miter lim="800000"/>
            <a:headEnd/>
            <a:tailEnd/>
          </a:ln>
        </p:spPr>
      </p:pic>
      <p:pic>
        <p:nvPicPr>
          <p:cNvPr id="5157" name="Picture 37"/>
          <p:cNvPicPr>
            <a:picLocks noChangeAspect="1" noChangeArrowheads="1"/>
          </p:cNvPicPr>
          <p:nvPr/>
        </p:nvPicPr>
        <p:blipFill>
          <a:blip r:embed="rId4"/>
          <a:srcRect/>
          <a:stretch>
            <a:fillRect/>
          </a:stretch>
        </p:blipFill>
        <p:spPr bwMode="auto">
          <a:xfrm>
            <a:off x="4572000" y="1152525"/>
            <a:ext cx="4143375" cy="455295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fashnews.ir/images/news/34792/thumbs/34792.jpg"/>
          <p:cNvPicPr>
            <a:picLocks noChangeAspect="1" noChangeArrowheads="1"/>
          </p:cNvPicPr>
          <p:nvPr/>
        </p:nvPicPr>
        <p:blipFill>
          <a:blip r:embed="rId2"/>
          <a:srcRect/>
          <a:stretch>
            <a:fillRect/>
          </a:stretch>
        </p:blipFill>
        <p:spPr bwMode="auto">
          <a:xfrm>
            <a:off x="6849512" y="5619136"/>
            <a:ext cx="2294488" cy="1238864"/>
          </a:xfrm>
          <a:prstGeom prst="rect">
            <a:avLst/>
          </a:prstGeom>
          <a:noFill/>
        </p:spPr>
      </p:pic>
      <p:sp>
        <p:nvSpPr>
          <p:cNvPr id="6" name="Rectangle 5"/>
          <p:cNvSpPr/>
          <p:nvPr/>
        </p:nvSpPr>
        <p:spPr>
          <a:xfrm>
            <a:off x="594889" y="239151"/>
            <a:ext cx="7669212" cy="584775"/>
          </a:xfrm>
          <a:prstGeom prst="rect">
            <a:avLst/>
          </a:prstGeom>
          <a:solidFill>
            <a:srgbClr val="FFC211"/>
          </a:solidFill>
          <a:ln w="28575">
            <a:solidFill>
              <a:srgbClr val="002060"/>
            </a:solidFill>
          </a:ln>
        </p:spPr>
        <p:txBody>
          <a:bodyPr>
            <a:spAutoFit/>
          </a:bodyPr>
          <a:lstStyle/>
          <a:p>
            <a:pPr>
              <a:buClr>
                <a:srgbClr val="F30D33"/>
              </a:buClr>
              <a:buSzPct val="350000"/>
              <a:defRPr/>
            </a:pPr>
            <a:r>
              <a:rPr lang="fa-IR" sz="3200" b="1" dirty="0" smtClean="0">
                <a:solidFill>
                  <a:srgbClr val="002060"/>
                </a:solidFill>
                <a:effectLst>
                  <a:outerShdw blurRad="38100" dist="63500" dir="8400000" sx="101000" sy="101000" algn="tl">
                    <a:schemeClr val="bg1"/>
                  </a:outerShdw>
                </a:effectLst>
                <a:latin typeface="Tahoma" pitchFamily="34" charset="0"/>
              </a:rPr>
              <a:t>نمونه هایی از تمرینات اختصاصی برای پرتاب وزنه</a:t>
            </a:r>
            <a:endParaRPr lang="fa-IR" sz="3200" b="1" dirty="0">
              <a:solidFill>
                <a:srgbClr val="002060"/>
              </a:solidFill>
              <a:effectLst>
                <a:outerShdw blurRad="38100" dist="63500" dir="8400000" sx="101000" sy="101000" algn="tl">
                  <a:schemeClr val="bg1"/>
                </a:outerShdw>
              </a:effectLst>
              <a:latin typeface="Tahoma" pitchFamily="34" charset="0"/>
            </a:endParaRPr>
          </a:p>
        </p:txBody>
      </p:sp>
      <p:pic>
        <p:nvPicPr>
          <p:cNvPr id="4097" name="Picture 1"/>
          <p:cNvPicPr>
            <a:picLocks noChangeAspect="1" noChangeArrowheads="1"/>
          </p:cNvPicPr>
          <p:nvPr/>
        </p:nvPicPr>
        <p:blipFill>
          <a:blip r:embed="rId3"/>
          <a:srcRect/>
          <a:stretch>
            <a:fillRect/>
          </a:stretch>
        </p:blipFill>
        <p:spPr bwMode="auto">
          <a:xfrm>
            <a:off x="285904" y="947738"/>
            <a:ext cx="3705225" cy="4962525"/>
          </a:xfrm>
          <a:prstGeom prst="rect">
            <a:avLst/>
          </a:prstGeom>
          <a:noFill/>
          <a:ln w="9525">
            <a:noFill/>
            <a:miter lim="800000"/>
            <a:headEnd/>
            <a:tailEnd/>
          </a:ln>
        </p:spPr>
      </p:pic>
      <p:pic>
        <p:nvPicPr>
          <p:cNvPr id="4098" name="Picture 2"/>
          <p:cNvPicPr>
            <a:picLocks noChangeAspect="1" noChangeArrowheads="1"/>
          </p:cNvPicPr>
          <p:nvPr/>
        </p:nvPicPr>
        <p:blipFill>
          <a:blip r:embed="rId4"/>
          <a:srcRect/>
          <a:stretch>
            <a:fillRect/>
          </a:stretch>
        </p:blipFill>
        <p:spPr bwMode="auto">
          <a:xfrm>
            <a:off x="4572000" y="1290638"/>
            <a:ext cx="3886200" cy="461962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fashnews.ir/images/news/34792/thumbs/34792.jpg"/>
          <p:cNvPicPr>
            <a:picLocks noChangeAspect="1" noChangeArrowheads="1"/>
          </p:cNvPicPr>
          <p:nvPr/>
        </p:nvPicPr>
        <p:blipFill>
          <a:blip r:embed="rId2"/>
          <a:srcRect/>
          <a:stretch>
            <a:fillRect/>
          </a:stretch>
        </p:blipFill>
        <p:spPr bwMode="auto">
          <a:xfrm>
            <a:off x="6849512" y="5619136"/>
            <a:ext cx="2294488" cy="1238864"/>
          </a:xfrm>
          <a:prstGeom prst="rect">
            <a:avLst/>
          </a:prstGeom>
          <a:noFill/>
        </p:spPr>
      </p:pic>
      <p:sp>
        <p:nvSpPr>
          <p:cNvPr id="5" name="Rectangle 4"/>
          <p:cNvSpPr/>
          <p:nvPr/>
        </p:nvSpPr>
        <p:spPr>
          <a:xfrm>
            <a:off x="594889" y="239151"/>
            <a:ext cx="7669212" cy="584775"/>
          </a:xfrm>
          <a:prstGeom prst="rect">
            <a:avLst/>
          </a:prstGeom>
          <a:solidFill>
            <a:srgbClr val="FFC211"/>
          </a:solidFill>
          <a:ln w="28575">
            <a:solidFill>
              <a:srgbClr val="002060"/>
            </a:solidFill>
          </a:ln>
        </p:spPr>
        <p:txBody>
          <a:bodyPr>
            <a:spAutoFit/>
          </a:bodyPr>
          <a:lstStyle/>
          <a:p>
            <a:pPr>
              <a:buClr>
                <a:srgbClr val="F30D33"/>
              </a:buClr>
              <a:buSzPct val="350000"/>
              <a:defRPr/>
            </a:pPr>
            <a:r>
              <a:rPr lang="fa-IR" sz="3200" b="1" dirty="0" smtClean="0">
                <a:solidFill>
                  <a:srgbClr val="002060"/>
                </a:solidFill>
                <a:effectLst>
                  <a:outerShdw blurRad="38100" dist="63500" dir="8400000" sx="101000" sy="101000" algn="tl">
                    <a:schemeClr val="bg1"/>
                  </a:outerShdw>
                </a:effectLst>
                <a:latin typeface="Tahoma" pitchFamily="34" charset="0"/>
              </a:rPr>
              <a:t>نمونه هایی از تمرینات اختصاصی برای پرتاب وزنه</a:t>
            </a:r>
            <a:endParaRPr lang="fa-IR" sz="3200" b="1" dirty="0">
              <a:solidFill>
                <a:srgbClr val="002060"/>
              </a:solidFill>
              <a:effectLst>
                <a:outerShdw blurRad="38100" dist="63500" dir="8400000" sx="101000" sy="101000" algn="tl">
                  <a:schemeClr val="bg1"/>
                </a:outerShdw>
              </a:effectLst>
              <a:latin typeface="Tahoma" pitchFamily="34" charset="0"/>
            </a:endParaRPr>
          </a:p>
        </p:txBody>
      </p:sp>
      <p:pic>
        <p:nvPicPr>
          <p:cNvPr id="3073" name="Picture 1"/>
          <p:cNvPicPr>
            <a:picLocks noChangeAspect="1" noChangeArrowheads="1"/>
          </p:cNvPicPr>
          <p:nvPr/>
        </p:nvPicPr>
        <p:blipFill>
          <a:blip r:embed="rId3"/>
          <a:srcRect/>
          <a:stretch>
            <a:fillRect/>
          </a:stretch>
        </p:blipFill>
        <p:spPr bwMode="auto">
          <a:xfrm>
            <a:off x="571500" y="1620171"/>
            <a:ext cx="4000500" cy="4591050"/>
          </a:xfrm>
          <a:prstGeom prst="rect">
            <a:avLst/>
          </a:prstGeom>
          <a:noFill/>
          <a:ln w="9525">
            <a:noFill/>
            <a:miter lim="800000"/>
            <a:headEnd/>
            <a:tailEnd/>
          </a:ln>
        </p:spPr>
      </p:pic>
      <p:pic>
        <p:nvPicPr>
          <p:cNvPr id="2" name="Picture 2"/>
          <p:cNvPicPr>
            <a:picLocks noChangeAspect="1" noChangeArrowheads="1"/>
          </p:cNvPicPr>
          <p:nvPr/>
        </p:nvPicPr>
        <p:blipFill>
          <a:blip r:embed="rId4"/>
          <a:srcRect/>
          <a:stretch>
            <a:fillRect/>
          </a:stretch>
        </p:blipFill>
        <p:spPr bwMode="auto">
          <a:xfrm>
            <a:off x="4813505" y="1620171"/>
            <a:ext cx="4000500" cy="46101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AutoShape 3"/>
          <p:cNvSpPr>
            <a:spLocks noChangeArrowheads="1"/>
          </p:cNvSpPr>
          <p:nvPr/>
        </p:nvSpPr>
        <p:spPr bwMode="gray">
          <a:xfrm>
            <a:off x="5522913" y="646113"/>
            <a:ext cx="3441700" cy="3441700"/>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solidFill>
            <a:srgbClr val="C00000"/>
          </a:solidFill>
          <a:ln w="9525">
            <a:solidFill>
              <a:schemeClr val="bg1"/>
            </a:solidFill>
            <a:round/>
            <a:headEnd/>
            <a:tailEnd/>
          </a:ln>
          <a:effectLst>
            <a:outerShdw blurRad="50800" dist="50800" dir="5400000" sx="105000" sy="105000" algn="ctr" rotWithShape="0">
              <a:schemeClr val="tx1"/>
            </a:outerShdw>
          </a:effectLst>
        </p:spPr>
        <p:txBody>
          <a:bodyPr wrap="none" lIns="72000" anchor="ctr"/>
          <a:lstStyle/>
          <a:p>
            <a:pPr>
              <a:defRPr/>
            </a:pPr>
            <a:endParaRPr lang="fa-IR"/>
          </a:p>
        </p:txBody>
      </p:sp>
      <p:sp>
        <p:nvSpPr>
          <p:cNvPr id="65540" name="Oval 4"/>
          <p:cNvSpPr>
            <a:spLocks noChangeArrowheads="1"/>
          </p:cNvSpPr>
          <p:nvPr/>
        </p:nvSpPr>
        <p:spPr bwMode="gray">
          <a:xfrm>
            <a:off x="5805488" y="968375"/>
            <a:ext cx="2873375" cy="2873375"/>
          </a:xfrm>
          <a:prstGeom prst="ellipse">
            <a:avLst/>
          </a:prstGeom>
          <a:solidFill>
            <a:schemeClr val="bg1"/>
          </a:solidFill>
          <a:ln w="28575" algn="ctr">
            <a:solidFill>
              <a:schemeClr val="tx1"/>
            </a:solidFill>
            <a:round/>
            <a:headEnd/>
            <a:tailEnd/>
          </a:ln>
        </p:spPr>
        <p:txBody>
          <a:bodyPr wrap="none" lIns="72000" anchor="ctr"/>
          <a:lstStyle/>
          <a:p>
            <a:endParaRPr lang="fa-IR"/>
          </a:p>
        </p:txBody>
      </p:sp>
      <p:sp>
        <p:nvSpPr>
          <p:cNvPr id="65543" name="AutoShape 7"/>
          <p:cNvSpPr>
            <a:spLocks noChangeArrowheads="1"/>
          </p:cNvSpPr>
          <p:nvPr/>
        </p:nvSpPr>
        <p:spPr bwMode="gray">
          <a:xfrm>
            <a:off x="5168900" y="5154613"/>
            <a:ext cx="3779838" cy="649287"/>
          </a:xfrm>
          <a:prstGeom prst="roundRect">
            <a:avLst>
              <a:gd name="adj" fmla="val 50000"/>
            </a:avLst>
          </a:prstGeom>
          <a:solidFill>
            <a:schemeClr val="bg1"/>
          </a:solidFill>
          <a:ln w="9525" algn="ctr">
            <a:solidFill>
              <a:srgbClr val="F30D33"/>
            </a:solidFill>
            <a:round/>
            <a:headEnd/>
            <a:tailEnd/>
          </a:ln>
          <a:effectLst>
            <a:outerShdw blurRad="50800" dist="50800" dir="5400000" sx="101000" sy="101000" algn="ctr" rotWithShape="0">
              <a:schemeClr val="tx1"/>
            </a:outerShdw>
          </a:effectLst>
        </p:spPr>
        <p:txBody>
          <a:bodyPr wrap="none" anchor="ctr"/>
          <a:lstStyle/>
          <a:p>
            <a:pPr algn="ctr" eaLnBrk="0" hangingPunct="0">
              <a:defRPr/>
            </a:pPr>
            <a:r>
              <a:rPr lang="fa-IR" sz="2800" b="1" dirty="0">
                <a:solidFill>
                  <a:srgbClr val="FF0000"/>
                </a:solidFill>
                <a:effectLst>
                  <a:outerShdw blurRad="38100" dist="38100" dir="2700000" algn="tl">
                    <a:srgbClr val="000000">
                      <a:alpha val="43137"/>
                    </a:srgbClr>
                  </a:outerShdw>
                </a:effectLst>
              </a:rPr>
              <a:t>2) مرحله انتقال</a:t>
            </a:r>
          </a:p>
        </p:txBody>
      </p:sp>
      <p:sp>
        <p:nvSpPr>
          <p:cNvPr id="65544" name="AutoShape 8"/>
          <p:cNvSpPr>
            <a:spLocks noChangeArrowheads="1"/>
          </p:cNvSpPr>
          <p:nvPr/>
        </p:nvSpPr>
        <p:spPr bwMode="gray">
          <a:xfrm>
            <a:off x="5153025" y="6003925"/>
            <a:ext cx="3781425" cy="647700"/>
          </a:xfrm>
          <a:prstGeom prst="roundRect">
            <a:avLst>
              <a:gd name="adj" fmla="val 50000"/>
            </a:avLst>
          </a:prstGeom>
          <a:solidFill>
            <a:srgbClr val="C00000"/>
          </a:solidFill>
          <a:ln w="38100" algn="ctr">
            <a:solidFill>
              <a:schemeClr val="bg1"/>
            </a:solidFill>
            <a:round/>
            <a:headEnd/>
            <a:tailEnd/>
          </a:ln>
          <a:effectLst>
            <a:outerShdw blurRad="50800" dist="50800" dir="5400000" sx="101000" sy="101000" algn="ctr" rotWithShape="0">
              <a:schemeClr val="tx1"/>
            </a:outerShdw>
          </a:effectLst>
        </p:spPr>
        <p:txBody>
          <a:bodyPr wrap="none" anchor="ctr"/>
          <a:lstStyle/>
          <a:p>
            <a:pPr algn="ctr" eaLnBrk="0" hangingPunct="0">
              <a:defRPr/>
            </a:pPr>
            <a:r>
              <a:rPr lang="fa-IR" sz="3200" dirty="0">
                <a:solidFill>
                  <a:schemeClr val="bg1"/>
                </a:solidFill>
              </a:rPr>
              <a:t> </a:t>
            </a:r>
            <a:r>
              <a:rPr lang="fa-IR" sz="2800" dirty="0">
                <a:solidFill>
                  <a:schemeClr val="bg1"/>
                </a:solidFill>
              </a:rPr>
              <a:t>3) </a:t>
            </a:r>
            <a:r>
              <a:rPr lang="fa-IR" sz="2800" dirty="0">
                <a:solidFill>
                  <a:schemeClr val="bg1"/>
                </a:solidFill>
                <a:effectLst>
                  <a:outerShdw blurRad="38100" dist="38100" dir="2700000" algn="tl">
                    <a:srgbClr val="000000">
                      <a:alpha val="43137"/>
                    </a:srgbClr>
                  </a:outerShdw>
                </a:effectLst>
              </a:rPr>
              <a:t>مرحله رهايي</a:t>
            </a:r>
          </a:p>
        </p:txBody>
      </p:sp>
      <p:sp>
        <p:nvSpPr>
          <p:cNvPr id="65546" name="Text Box 10"/>
          <p:cNvSpPr txBox="1">
            <a:spLocks noChangeArrowheads="1"/>
          </p:cNvSpPr>
          <p:nvPr/>
        </p:nvSpPr>
        <p:spPr bwMode="gray">
          <a:xfrm>
            <a:off x="5905500" y="1581150"/>
            <a:ext cx="2713038" cy="1331913"/>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ctr" eaLnBrk="0" hangingPunct="0">
              <a:lnSpc>
                <a:spcPct val="150000"/>
              </a:lnSpc>
              <a:defRPr/>
            </a:pPr>
            <a:r>
              <a:rPr lang="fa-IR" sz="2800" dirty="0">
                <a:solidFill>
                  <a:srgbClr val="FF0000"/>
                </a:solidFill>
                <a:effectLst>
                  <a:outerShdw blurRad="50800" dist="50800" dir="5400000" algn="ctr" rotWithShape="0">
                    <a:schemeClr val="tx1"/>
                  </a:outerShdw>
                </a:effectLst>
                <a:latin typeface="Shadow of Xizor" pitchFamily="82" charset="0"/>
              </a:rPr>
              <a:t>تجزيه و تحليل تكنيكي پرتاب </a:t>
            </a:r>
            <a:r>
              <a:rPr lang="fa-IR" sz="2800" dirty="0" smtClean="0">
                <a:solidFill>
                  <a:srgbClr val="FF0000"/>
                </a:solidFill>
                <a:effectLst>
                  <a:outerShdw blurRad="50800" dist="50800" dir="5400000" algn="ctr" rotWithShape="0">
                    <a:schemeClr val="tx1"/>
                  </a:outerShdw>
                </a:effectLst>
                <a:latin typeface="Shadow of Xizor" pitchFamily="82" charset="0"/>
              </a:rPr>
              <a:t>وزنه</a:t>
            </a:r>
            <a:endParaRPr lang="fa-IR" sz="2800" dirty="0">
              <a:solidFill>
                <a:srgbClr val="FF0000"/>
              </a:solidFill>
              <a:effectLst>
                <a:outerShdw blurRad="50800" dist="50800" dir="5400000" algn="ctr" rotWithShape="0">
                  <a:schemeClr val="tx1"/>
                </a:outerShdw>
              </a:effectLst>
              <a:latin typeface="Shadow of Xizor" pitchFamily="82" charset="0"/>
            </a:endParaRPr>
          </a:p>
        </p:txBody>
      </p:sp>
      <p:sp>
        <p:nvSpPr>
          <p:cNvPr id="12" name="AutoShape 5"/>
          <p:cNvSpPr>
            <a:spLocks noChangeArrowheads="1"/>
          </p:cNvSpPr>
          <p:nvPr/>
        </p:nvSpPr>
        <p:spPr bwMode="gray">
          <a:xfrm>
            <a:off x="5195888" y="4343400"/>
            <a:ext cx="3781425" cy="649288"/>
          </a:xfrm>
          <a:prstGeom prst="roundRect">
            <a:avLst>
              <a:gd name="adj" fmla="val 50000"/>
            </a:avLst>
          </a:prstGeom>
          <a:solidFill>
            <a:srgbClr val="007E39"/>
          </a:solidFill>
          <a:ln w="38100" algn="ctr">
            <a:solidFill>
              <a:schemeClr val="bg1"/>
            </a:solidFill>
            <a:round/>
            <a:headEnd/>
            <a:tailEnd/>
          </a:ln>
          <a:effectLst>
            <a:outerShdw blurRad="50800" dist="50800" dir="5400000" sx="101000" sy="101000" algn="ctr" rotWithShape="0">
              <a:schemeClr val="tx2"/>
            </a:outerShdw>
          </a:effectLst>
        </p:spPr>
        <p:txBody>
          <a:bodyPr wrap="none" anchor="ctr">
            <a:normAutofit fontScale="77500" lnSpcReduction="20000"/>
          </a:bodyPr>
          <a:lstStyle/>
          <a:p>
            <a:pPr algn="ctr" eaLnBrk="0" hangingPunct="0">
              <a:defRPr/>
            </a:pPr>
            <a:r>
              <a:rPr lang="fa-IR" sz="3600" dirty="0">
                <a:solidFill>
                  <a:schemeClr val="bg1"/>
                </a:solidFill>
                <a:effectLst>
                  <a:outerShdw blurRad="38100" dist="38100" dir="2700000" algn="tl">
                    <a:srgbClr val="000000">
                      <a:alpha val="43137"/>
                    </a:srgbClr>
                  </a:outerShdw>
                </a:effectLst>
              </a:rPr>
              <a:t>1) مرحله آمادگي</a:t>
            </a:r>
          </a:p>
        </p:txBody>
      </p:sp>
      <p:pic>
        <p:nvPicPr>
          <p:cNvPr id="1026" name="Picture 2" descr="0939"/>
          <p:cNvPicPr>
            <a:picLocks noChangeAspect="1" noChangeArrowheads="1"/>
          </p:cNvPicPr>
          <p:nvPr/>
        </p:nvPicPr>
        <p:blipFill>
          <a:blip r:embed="rId3"/>
          <a:srcRect l="3937" r="3445" b="5742"/>
          <a:stretch>
            <a:fillRect/>
          </a:stretch>
        </p:blipFill>
        <p:spPr bwMode="auto">
          <a:xfrm>
            <a:off x="-1" y="6253"/>
            <a:ext cx="4468761" cy="6844900"/>
          </a:xfrm>
          <a:prstGeom prst="rect">
            <a:avLst/>
          </a:prstGeom>
          <a:noFill/>
          <a:ln w="9525">
            <a:noFill/>
            <a:miter lim="800000"/>
            <a:headEnd/>
            <a:tailEnd/>
          </a:ln>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65539"/>
                                        </p:tgtEl>
                                        <p:attrNameLst>
                                          <p:attrName>style.visibility</p:attrName>
                                        </p:attrNameLst>
                                      </p:cBhvr>
                                      <p:to>
                                        <p:strVal val="visible"/>
                                      </p:to>
                                    </p:set>
                                    <p:animEffect transition="in" filter="wedge">
                                      <p:cBhvr>
                                        <p:cTn id="7" dur="2000"/>
                                        <p:tgtEl>
                                          <p:spTgt spid="65539"/>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5546"/>
                                        </p:tgtEl>
                                        <p:attrNameLst>
                                          <p:attrName>style.visibility</p:attrName>
                                        </p:attrNameLst>
                                      </p:cBhvr>
                                      <p:to>
                                        <p:strVal val="visible"/>
                                      </p:to>
                                    </p:set>
                                    <p:animEffect transition="in" filter="wedge">
                                      <p:cBhvr>
                                        <p:cTn id="10" dur="2000"/>
                                        <p:tgtEl>
                                          <p:spTgt spid="65546"/>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65540"/>
                                        </p:tgtEl>
                                        <p:attrNameLst>
                                          <p:attrName>style.visibility</p:attrName>
                                        </p:attrNameLst>
                                      </p:cBhvr>
                                      <p:to>
                                        <p:strVal val="visible"/>
                                      </p:to>
                                    </p:set>
                                    <p:animEffect transition="in" filter="wedge">
                                      <p:cBhvr>
                                        <p:cTn id="13" dur="2000"/>
                                        <p:tgtEl>
                                          <p:spTgt spid="65540"/>
                                        </p:tgtEl>
                                      </p:cBhvr>
                                    </p:animEffect>
                                  </p:childTnLst>
                                </p:cTn>
                              </p:par>
                              <p:par>
                                <p:cTn id="14" presetID="34"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from="(-#ppt_w/2)" to="(#ppt_x)" calcmode="lin" valueType="num">
                                      <p:cBhvr>
                                        <p:cTn id="16" dur="600" fill="hold">
                                          <p:stCondLst>
                                            <p:cond delay="0"/>
                                          </p:stCondLst>
                                        </p:cTn>
                                        <p:tgtEl>
                                          <p:spTgt spid="12"/>
                                        </p:tgtEl>
                                        <p:attrNameLst>
                                          <p:attrName>ppt_x</p:attrName>
                                        </p:attrNameLst>
                                      </p:cBhvr>
                                    </p:anim>
                                    <p:anim from="0" to="-1.0" calcmode="lin" valueType="num">
                                      <p:cBhvr>
                                        <p:cTn id="17" dur="200" decel="50000" autoRev="1" fill="hold">
                                          <p:stCondLst>
                                            <p:cond delay="600"/>
                                          </p:stCondLst>
                                        </p:cTn>
                                        <p:tgtEl>
                                          <p:spTgt spid="12"/>
                                        </p:tgtEl>
                                        <p:attrNameLst>
                                          <p:attrName>xshear</p:attrName>
                                        </p:attrNameLst>
                                      </p:cBhvr>
                                    </p:anim>
                                    <p:animScale>
                                      <p:cBhvr>
                                        <p:cTn id="18" dur="200" decel="100000" autoRev="1" fill="hold">
                                          <p:stCondLst>
                                            <p:cond delay="600"/>
                                          </p:stCondLst>
                                        </p:cTn>
                                        <p:tgtEl>
                                          <p:spTgt spid="12"/>
                                        </p:tgtEl>
                                      </p:cBhvr>
                                      <p:from x="100000" y="100000"/>
                                      <p:to x="80000" y="100000"/>
                                    </p:animScale>
                                    <p:anim by="(#ppt_h/3+#ppt_w*0.1)" calcmode="lin" valueType="num">
                                      <p:cBhvr additive="sum">
                                        <p:cTn id="19" dur="200" decel="100000" autoRev="1" fill="hold">
                                          <p:stCondLst>
                                            <p:cond delay="600"/>
                                          </p:stCondLst>
                                        </p:cTn>
                                        <p:tgtEl>
                                          <p:spTgt spid="12"/>
                                        </p:tgtEl>
                                        <p:attrNameLst>
                                          <p:attrName>ppt_x</p:attrName>
                                        </p:attrNameLst>
                                      </p:cBhvr>
                                    </p:anim>
                                  </p:childTnLst>
                                </p:cTn>
                              </p:par>
                            </p:childTnLst>
                          </p:cTn>
                        </p:par>
                        <p:par>
                          <p:cTn id="20" fill="hold">
                            <p:stCondLst>
                              <p:cond delay="2000"/>
                            </p:stCondLst>
                            <p:childTnLst>
                              <p:par>
                                <p:cTn id="21" presetID="34" presetClass="entr" presetSubtype="0" fill="hold" grpId="0" nodeType="afterEffect">
                                  <p:stCondLst>
                                    <p:cond delay="0"/>
                                  </p:stCondLst>
                                  <p:childTnLst>
                                    <p:set>
                                      <p:cBhvr>
                                        <p:cTn id="22" dur="1" fill="hold">
                                          <p:stCondLst>
                                            <p:cond delay="0"/>
                                          </p:stCondLst>
                                        </p:cTn>
                                        <p:tgtEl>
                                          <p:spTgt spid="65543"/>
                                        </p:tgtEl>
                                        <p:attrNameLst>
                                          <p:attrName>style.visibility</p:attrName>
                                        </p:attrNameLst>
                                      </p:cBhvr>
                                      <p:to>
                                        <p:strVal val="visible"/>
                                      </p:to>
                                    </p:set>
                                    <p:anim from="(-#ppt_w/2)" to="(#ppt_x)" calcmode="lin" valueType="num">
                                      <p:cBhvr>
                                        <p:cTn id="23" dur="600" fill="hold">
                                          <p:stCondLst>
                                            <p:cond delay="0"/>
                                          </p:stCondLst>
                                        </p:cTn>
                                        <p:tgtEl>
                                          <p:spTgt spid="65543"/>
                                        </p:tgtEl>
                                        <p:attrNameLst>
                                          <p:attrName>ppt_x</p:attrName>
                                        </p:attrNameLst>
                                      </p:cBhvr>
                                    </p:anim>
                                    <p:anim from="0" to="-1.0" calcmode="lin" valueType="num">
                                      <p:cBhvr>
                                        <p:cTn id="24" dur="200" decel="50000" autoRev="1" fill="hold">
                                          <p:stCondLst>
                                            <p:cond delay="600"/>
                                          </p:stCondLst>
                                        </p:cTn>
                                        <p:tgtEl>
                                          <p:spTgt spid="65543"/>
                                        </p:tgtEl>
                                        <p:attrNameLst>
                                          <p:attrName>xshear</p:attrName>
                                        </p:attrNameLst>
                                      </p:cBhvr>
                                    </p:anim>
                                    <p:animScale>
                                      <p:cBhvr>
                                        <p:cTn id="25" dur="200" decel="100000" autoRev="1" fill="hold">
                                          <p:stCondLst>
                                            <p:cond delay="600"/>
                                          </p:stCondLst>
                                        </p:cTn>
                                        <p:tgtEl>
                                          <p:spTgt spid="65543"/>
                                        </p:tgtEl>
                                      </p:cBhvr>
                                      <p:from x="100000" y="100000"/>
                                      <p:to x="80000" y="100000"/>
                                    </p:animScale>
                                    <p:anim by="(#ppt_h/3+#ppt_w*0.1)" calcmode="lin" valueType="num">
                                      <p:cBhvr additive="sum">
                                        <p:cTn id="26" dur="200" decel="100000" autoRev="1" fill="hold">
                                          <p:stCondLst>
                                            <p:cond delay="600"/>
                                          </p:stCondLst>
                                        </p:cTn>
                                        <p:tgtEl>
                                          <p:spTgt spid="65543"/>
                                        </p:tgtEl>
                                        <p:attrNameLst>
                                          <p:attrName>ppt_x</p:attrName>
                                        </p:attrNameLst>
                                      </p:cBhvr>
                                    </p:anim>
                                  </p:childTnLst>
                                </p:cTn>
                              </p:par>
                            </p:childTnLst>
                          </p:cTn>
                        </p:par>
                        <p:par>
                          <p:cTn id="27" fill="hold">
                            <p:stCondLst>
                              <p:cond delay="3000"/>
                            </p:stCondLst>
                            <p:childTnLst>
                              <p:par>
                                <p:cTn id="28" presetID="34" presetClass="entr" presetSubtype="0" fill="hold" grpId="0" nodeType="afterEffect">
                                  <p:stCondLst>
                                    <p:cond delay="0"/>
                                  </p:stCondLst>
                                  <p:childTnLst>
                                    <p:set>
                                      <p:cBhvr>
                                        <p:cTn id="29" dur="1" fill="hold">
                                          <p:stCondLst>
                                            <p:cond delay="0"/>
                                          </p:stCondLst>
                                        </p:cTn>
                                        <p:tgtEl>
                                          <p:spTgt spid="65544"/>
                                        </p:tgtEl>
                                        <p:attrNameLst>
                                          <p:attrName>style.visibility</p:attrName>
                                        </p:attrNameLst>
                                      </p:cBhvr>
                                      <p:to>
                                        <p:strVal val="visible"/>
                                      </p:to>
                                    </p:set>
                                    <p:anim from="(-#ppt_w/2)" to="(#ppt_x)" calcmode="lin" valueType="num">
                                      <p:cBhvr>
                                        <p:cTn id="30" dur="600" fill="hold">
                                          <p:stCondLst>
                                            <p:cond delay="0"/>
                                          </p:stCondLst>
                                        </p:cTn>
                                        <p:tgtEl>
                                          <p:spTgt spid="65544"/>
                                        </p:tgtEl>
                                        <p:attrNameLst>
                                          <p:attrName>ppt_x</p:attrName>
                                        </p:attrNameLst>
                                      </p:cBhvr>
                                    </p:anim>
                                    <p:anim from="0" to="-1.0" calcmode="lin" valueType="num">
                                      <p:cBhvr>
                                        <p:cTn id="31" dur="200" decel="50000" autoRev="1" fill="hold">
                                          <p:stCondLst>
                                            <p:cond delay="600"/>
                                          </p:stCondLst>
                                        </p:cTn>
                                        <p:tgtEl>
                                          <p:spTgt spid="65544"/>
                                        </p:tgtEl>
                                        <p:attrNameLst>
                                          <p:attrName>xshear</p:attrName>
                                        </p:attrNameLst>
                                      </p:cBhvr>
                                    </p:anim>
                                    <p:animScale>
                                      <p:cBhvr>
                                        <p:cTn id="32" dur="200" decel="100000" autoRev="1" fill="hold">
                                          <p:stCondLst>
                                            <p:cond delay="600"/>
                                          </p:stCondLst>
                                        </p:cTn>
                                        <p:tgtEl>
                                          <p:spTgt spid="65544"/>
                                        </p:tgtEl>
                                      </p:cBhvr>
                                      <p:from x="100000" y="100000"/>
                                      <p:to x="80000" y="100000"/>
                                    </p:animScale>
                                    <p:anim by="(#ppt_h/3+#ppt_w*0.1)" calcmode="lin" valueType="num">
                                      <p:cBhvr additive="sum">
                                        <p:cTn id="33" dur="200" decel="100000" autoRev="1" fill="hold">
                                          <p:stCondLst>
                                            <p:cond delay="600"/>
                                          </p:stCondLst>
                                        </p:cTn>
                                        <p:tgtEl>
                                          <p:spTgt spid="6554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animBg="1"/>
      <p:bldP spid="65540" grpId="0" animBg="1"/>
      <p:bldP spid="65543" grpId="0" animBg="1"/>
      <p:bldP spid="65544" grpId="0" animBg="1"/>
      <p:bldP spid="65546" grpId="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b="7848"/>
          <a:stretch>
            <a:fillRect/>
          </a:stretch>
        </p:blipFill>
        <p:spPr bwMode="auto">
          <a:xfrm>
            <a:off x="5338915" y="3800603"/>
            <a:ext cx="3758381" cy="3062047"/>
          </a:xfrm>
          <a:prstGeom prst="rect">
            <a:avLst/>
          </a:prstGeom>
          <a:noFill/>
          <a:ln w="9525">
            <a:noFill/>
            <a:miter lim="800000"/>
            <a:headEnd/>
            <a:tailEnd/>
          </a:ln>
        </p:spPr>
      </p:pic>
      <p:sp>
        <p:nvSpPr>
          <p:cNvPr id="9" name="Oval 8"/>
          <p:cNvSpPr/>
          <p:nvPr/>
        </p:nvSpPr>
        <p:spPr bwMode="auto">
          <a:xfrm rot="1018067">
            <a:off x="6500459" y="233417"/>
            <a:ext cx="2570237" cy="998252"/>
          </a:xfrm>
          <a:prstGeom prst="ellipse">
            <a:avLst/>
          </a:prstGeom>
          <a:solidFill>
            <a:srgbClr val="FF0000"/>
          </a:solidFill>
          <a:ln>
            <a:headEnd type="none" w="med" len="med"/>
            <a:tailEnd type="none" w="med" len="med"/>
          </a:ln>
          <a:effectLst>
            <a:outerShdw blurRad="50800" dist="38100" dir="5400000" sx="103000" sy="103000" algn="tl" rotWithShape="0">
              <a:prstClr val="black"/>
            </a:outerShdw>
          </a:effectLst>
        </p:spPr>
        <p:style>
          <a:lnRef idx="0">
            <a:schemeClr val="accent6"/>
          </a:lnRef>
          <a:fillRef idx="3">
            <a:schemeClr val="accent6"/>
          </a:fillRef>
          <a:effectRef idx="3">
            <a:schemeClr val="accent6"/>
          </a:effectRef>
          <a:fontRef idx="minor">
            <a:schemeClr val="lt1"/>
          </a:fontRef>
        </p:style>
        <p:txBody>
          <a:bodyPr rtlCol="1"/>
          <a:lstStyle/>
          <a:p>
            <a:pPr algn="ctr" defTabSz="914400">
              <a:defRPr/>
            </a:pPr>
            <a:r>
              <a:rPr lang="fa-IR" b="1" dirty="0" smtClean="0">
                <a:solidFill>
                  <a:schemeClr val="bg1"/>
                </a:solidFill>
                <a:effectLst>
                  <a:outerShdw blurRad="50800" dist="50800" dir="5400000" sx="107000" sy="107000" algn="ctr" rotWithShape="0">
                    <a:schemeClr val="tx1"/>
                  </a:outerShdw>
                </a:effectLst>
                <a:cs typeface="B Titr" pitchFamily="2" charset="-78"/>
              </a:rPr>
              <a:t>1) مرحله آمادگی:</a:t>
            </a:r>
          </a:p>
          <a:p>
            <a:pPr algn="ctr" defTabSz="914400">
              <a:defRPr/>
            </a:pPr>
            <a:r>
              <a:rPr lang="fa-IR" sz="1600" b="1" dirty="0" smtClean="0">
                <a:solidFill>
                  <a:schemeClr val="bg1"/>
                </a:solidFill>
                <a:effectLst>
                  <a:outerShdw blurRad="50800" dist="50800" dir="5400000" sx="107000" sy="107000" algn="ctr" rotWithShape="0">
                    <a:schemeClr val="tx1"/>
                  </a:outerShdw>
                </a:effectLst>
                <a:cs typeface="B Titr" pitchFamily="2" charset="-78"/>
              </a:rPr>
              <a:t>الف) طریقه گرفتن وزنه</a:t>
            </a:r>
            <a:endParaRPr lang="en-US" sz="1600" b="1" spc="50" dirty="0">
              <a:ln w="12700" cmpd="sng">
                <a:solidFill>
                  <a:schemeClr val="accent6">
                    <a:satMod val="120000"/>
                    <a:shade val="80000"/>
                  </a:schemeClr>
                </a:solidFill>
                <a:prstDash val="solid"/>
              </a:ln>
              <a:solidFill>
                <a:schemeClr val="bg1"/>
              </a:solidFill>
              <a:effectLst>
                <a:outerShdw blurRad="50800" dist="50800" dir="5400000" sx="107000" sy="107000" algn="ctr" rotWithShape="0">
                  <a:schemeClr val="tx1"/>
                </a:outerShdw>
              </a:effectLst>
              <a:latin typeface="Arial Black" pitchFamily="34" charset="0"/>
              <a:cs typeface="B Titr" pitchFamily="2" charset="-78"/>
            </a:endParaRPr>
          </a:p>
        </p:txBody>
      </p:sp>
      <p:sp>
        <p:nvSpPr>
          <p:cNvPr id="10" name="Rectangle 9"/>
          <p:cNvSpPr/>
          <p:nvPr/>
        </p:nvSpPr>
        <p:spPr>
          <a:xfrm>
            <a:off x="113494" y="84403"/>
            <a:ext cx="6200736" cy="461665"/>
          </a:xfrm>
          <a:prstGeom prst="rect">
            <a:avLst/>
          </a:prstGeom>
          <a:solidFill>
            <a:srgbClr val="F30D33"/>
          </a:solidFill>
          <a:ln w="28575">
            <a:noFill/>
          </a:ln>
        </p:spPr>
        <p:txBody>
          <a:bodyPr wrap="none">
            <a:spAutoFit/>
          </a:bodyPr>
          <a:lstStyle/>
          <a:p>
            <a:pPr rtl="0">
              <a:defRPr/>
            </a:pPr>
            <a:r>
              <a:rPr lang="ar-SA" sz="2400" dirty="0" smtClean="0">
                <a:solidFill>
                  <a:schemeClr val="bg1"/>
                </a:solidFill>
                <a:effectLst>
                  <a:outerShdw blurRad="38100" dist="38100" dir="2700000" algn="tl">
                    <a:srgbClr val="000000"/>
                  </a:outerShdw>
                </a:effectLst>
              </a:rPr>
              <a:t>تجزيه و تحليل تكنيكي پرتاب</a:t>
            </a:r>
            <a:r>
              <a:rPr lang="fa-IR" sz="2400" dirty="0" smtClean="0">
                <a:solidFill>
                  <a:schemeClr val="bg1"/>
                </a:solidFill>
                <a:effectLst>
                  <a:outerShdw blurRad="38100" dist="38100" dir="2700000" algn="tl">
                    <a:srgbClr val="000000"/>
                  </a:outerShdw>
                </a:effectLst>
              </a:rPr>
              <a:t> وزنه درکلاس های نشسته</a:t>
            </a:r>
            <a:r>
              <a:rPr lang="fa-IR" sz="1600" dirty="0" smtClean="0">
                <a:solidFill>
                  <a:schemeClr val="bg1"/>
                </a:solidFill>
                <a:effectLst>
                  <a:outerShdw blurRad="38100" dist="38100" dir="2700000" algn="tl">
                    <a:srgbClr val="000000"/>
                  </a:outerShdw>
                </a:effectLst>
              </a:rPr>
              <a:t> </a:t>
            </a:r>
            <a:endParaRPr lang="fa-IR" sz="2000" b="1" dirty="0">
              <a:solidFill>
                <a:schemeClr val="bg1"/>
              </a:solidFill>
              <a:effectLst>
                <a:outerShdw blurRad="38100" dist="38100" dir="2700000" algn="tl">
                  <a:srgbClr val="000000">
                    <a:alpha val="43137"/>
                  </a:srgbClr>
                </a:outerShdw>
              </a:effectLst>
              <a:latin typeface="Tahoma" pitchFamily="34" charset="0"/>
            </a:endParaRPr>
          </a:p>
        </p:txBody>
      </p:sp>
      <p:sp>
        <p:nvSpPr>
          <p:cNvPr id="23553" name="Rectangle 1"/>
          <p:cNvSpPr>
            <a:spLocks noChangeArrowheads="1"/>
          </p:cNvSpPr>
          <p:nvPr/>
        </p:nvSpPr>
        <p:spPr bwMode="auto">
          <a:xfrm>
            <a:off x="201982" y="1593593"/>
            <a:ext cx="8550463" cy="2246769"/>
          </a:xfrm>
          <a:prstGeom prst="rect">
            <a:avLst/>
          </a:prstGeom>
          <a:solidFill>
            <a:srgbClr val="C0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3971925" algn="l"/>
              </a:tabLst>
            </a:pPr>
            <a:r>
              <a:rPr kumimoji="0" lang="ar-SA" sz="2800" b="1" i="0" u="none" strike="noStrike" cap="none" normalizeH="0" baseline="0" dirty="0" smtClean="0">
                <a:ln>
                  <a:noFill/>
                </a:ln>
                <a:solidFill>
                  <a:srgbClr val="FFFF00"/>
                </a:solidFill>
                <a:effectLst>
                  <a:outerShdw blurRad="38100" dist="38100" dir="2700000" algn="tl">
                    <a:srgbClr val="000000">
                      <a:alpha val="43137"/>
                    </a:srgbClr>
                  </a:outerShdw>
                </a:effectLst>
                <a:ea typeface="Times New Roman" pitchFamily="18" charset="0"/>
                <a:cs typeface="B Davat" pitchFamily="2" charset="-78"/>
              </a:rPr>
              <a:t>- وزنه خيلي راحت توسط انگشتان و سينه دست (پايه انگشتان) گرفته مي شود.</a:t>
            </a:r>
            <a:endParaRPr kumimoji="0" lang="en-US" sz="1400" b="1" i="0" u="none" strike="noStrike" cap="none" normalizeH="0" baseline="0" dirty="0" smtClean="0">
              <a:ln>
                <a:noFill/>
              </a:ln>
              <a:solidFill>
                <a:srgbClr val="FFFF00"/>
              </a:solidFill>
              <a:effectLst>
                <a:outerShdw blurRad="38100" dist="38100" dir="2700000" algn="tl">
                  <a:srgbClr val="000000">
                    <a:alpha val="43137"/>
                  </a:srgbClr>
                </a:outerShdw>
              </a:effectLst>
              <a:cs typeface="B Davat"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tab pos="3971925" algn="l"/>
              </a:tabLst>
            </a:pPr>
            <a:r>
              <a:rPr kumimoji="0" lang="ar-SA" sz="2800" b="1" i="0" u="none" strike="noStrike" cap="none" normalizeH="0" baseline="0" dirty="0" smtClean="0">
                <a:ln>
                  <a:noFill/>
                </a:ln>
                <a:solidFill>
                  <a:srgbClr val="FFFF00"/>
                </a:solidFill>
                <a:effectLst>
                  <a:outerShdw blurRad="38100" dist="38100" dir="2700000" algn="tl">
                    <a:srgbClr val="000000">
                      <a:alpha val="43137"/>
                    </a:srgbClr>
                  </a:outerShdw>
                </a:effectLst>
                <a:ea typeface="Times New Roman" pitchFamily="18" charset="0"/>
                <a:cs typeface="B Davat" pitchFamily="2" charset="-78"/>
              </a:rPr>
              <a:t>-انگشتان را به موازات هم و اندكي از هم ديگر باز نمائيد.</a:t>
            </a:r>
            <a:endParaRPr kumimoji="0" lang="en-US" sz="1400" b="1" i="0" u="none" strike="noStrike" cap="none" normalizeH="0" baseline="0" dirty="0" smtClean="0">
              <a:ln>
                <a:noFill/>
              </a:ln>
              <a:solidFill>
                <a:srgbClr val="FFFF00"/>
              </a:solidFill>
              <a:effectLst>
                <a:outerShdw blurRad="38100" dist="38100" dir="2700000" algn="tl">
                  <a:srgbClr val="000000">
                    <a:alpha val="43137"/>
                  </a:srgbClr>
                </a:outerShdw>
              </a:effectLst>
              <a:cs typeface="B Davat"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tab pos="3971925" algn="l"/>
              </a:tabLst>
            </a:pPr>
            <a:r>
              <a:rPr kumimoji="0" lang="ar-SA" sz="2800" b="1" i="0" u="none" strike="noStrike" cap="none" normalizeH="0" baseline="0" dirty="0" smtClean="0">
                <a:ln>
                  <a:noFill/>
                </a:ln>
                <a:solidFill>
                  <a:srgbClr val="FFFF00"/>
                </a:solidFill>
                <a:effectLst>
                  <a:outerShdw blurRad="38100" dist="38100" dir="2700000" algn="tl">
                    <a:srgbClr val="000000">
                      <a:alpha val="43137"/>
                    </a:srgbClr>
                  </a:outerShdw>
                </a:effectLst>
                <a:ea typeface="Times New Roman" pitchFamily="18" charset="0"/>
                <a:cs typeface="B Davat" pitchFamily="2" charset="-78"/>
              </a:rPr>
              <a:t>- وزنه در قسمت جلو وكنار گردن و تقريباٌ زير چانه قرار مي گيرد.</a:t>
            </a:r>
            <a:endParaRPr kumimoji="0" lang="en-US" sz="1400" b="1" i="0" u="none" strike="noStrike" cap="none" normalizeH="0" baseline="0" dirty="0" smtClean="0">
              <a:ln>
                <a:noFill/>
              </a:ln>
              <a:solidFill>
                <a:srgbClr val="FFFF00"/>
              </a:solidFill>
              <a:effectLst>
                <a:outerShdw blurRad="38100" dist="38100" dir="2700000" algn="tl">
                  <a:srgbClr val="000000">
                    <a:alpha val="43137"/>
                  </a:srgbClr>
                </a:outerShdw>
              </a:effectLst>
              <a:cs typeface="B Davat"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tab pos="3971925" algn="l"/>
              </a:tabLst>
            </a:pPr>
            <a:r>
              <a:rPr kumimoji="0" lang="ar-SA" sz="2800" b="1" i="0" u="none" strike="noStrike" cap="none" normalizeH="0" baseline="0" dirty="0" smtClean="0">
                <a:ln>
                  <a:noFill/>
                </a:ln>
                <a:solidFill>
                  <a:srgbClr val="FFFF00"/>
                </a:solidFill>
                <a:effectLst>
                  <a:outerShdw blurRad="38100" dist="38100" dir="2700000" algn="tl">
                    <a:srgbClr val="000000">
                      <a:alpha val="43137"/>
                    </a:srgbClr>
                  </a:outerShdw>
                </a:effectLst>
                <a:ea typeface="Times New Roman" pitchFamily="18" charset="0"/>
                <a:cs typeface="B Davat" pitchFamily="2" charset="-78"/>
              </a:rPr>
              <a:t>- مفصل آرنج را به طرف خارج بدن متمايل كرده و تقريباً يك زاويه 45 تا 90 درجه را نسبت به بدن تشكيل می دهد.</a:t>
            </a:r>
            <a:endParaRPr kumimoji="0" lang="ar-SA" sz="4000" b="1" i="0" u="none" strike="noStrike" cap="none" normalizeH="0" baseline="0" dirty="0" smtClean="0">
              <a:ln>
                <a:noFill/>
              </a:ln>
              <a:solidFill>
                <a:srgbClr val="FFFF00"/>
              </a:solidFill>
              <a:effectLst>
                <a:outerShdw blurRad="38100" dist="38100" dir="2700000" algn="tl">
                  <a:srgbClr val="000000">
                    <a:alpha val="43137"/>
                  </a:srgbClr>
                </a:outerShdw>
              </a:effectLst>
              <a:cs typeface="B Davat" pitchFamily="2" charset="-78"/>
            </a:endParaRPr>
          </a:p>
        </p:txBody>
      </p: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0182"/>
          <p:cNvPicPr>
            <a:picLocks noChangeAspect="1" noChangeArrowheads="1"/>
          </p:cNvPicPr>
          <p:nvPr/>
        </p:nvPicPr>
        <p:blipFill>
          <a:blip r:embed="rId2">
            <a:lum bright="-8000" contrast="8000"/>
          </a:blip>
          <a:srcRect l="10071" t="22194" r="7193" b="2895"/>
          <a:stretch>
            <a:fillRect/>
          </a:stretch>
        </p:blipFill>
        <p:spPr bwMode="auto">
          <a:xfrm>
            <a:off x="10257" y="2445148"/>
            <a:ext cx="2954172" cy="4014644"/>
          </a:xfrm>
          <a:prstGeom prst="rect">
            <a:avLst/>
          </a:prstGeom>
          <a:noFill/>
          <a:ln w="9525">
            <a:noFill/>
            <a:miter lim="800000"/>
            <a:headEnd/>
            <a:tailEnd/>
          </a:ln>
        </p:spPr>
      </p:pic>
      <p:sp>
        <p:nvSpPr>
          <p:cNvPr id="11" name="Rectangle 10"/>
          <p:cNvSpPr/>
          <p:nvPr/>
        </p:nvSpPr>
        <p:spPr>
          <a:xfrm>
            <a:off x="2153686" y="3957655"/>
            <a:ext cx="6883326" cy="1569660"/>
          </a:xfrm>
          <a:prstGeom prst="rect">
            <a:avLst/>
          </a:prstGeom>
          <a:solidFill>
            <a:srgbClr val="00B050"/>
          </a:solidFill>
          <a:effectLst>
            <a:outerShdw dist="127000" dir="3060000" algn="ctr" rotWithShape="0">
              <a:schemeClr val="tx1"/>
            </a:outerShdw>
          </a:effectLst>
        </p:spPr>
        <p:txBody>
          <a:bodyPr wrap="square">
            <a:spAutoFit/>
          </a:bodyPr>
          <a:lstStyle/>
          <a:p>
            <a:pPr algn="ctr">
              <a:defRPr/>
            </a:pPr>
            <a:endParaRPr lang="fa-IR" sz="2400" b="1" dirty="0" smtClean="0">
              <a:solidFill>
                <a:srgbClr val="FFFF00"/>
              </a:solidFill>
              <a:effectLst>
                <a:outerShdw blurRad="50800" dist="38100" dir="5400000" sx="102000" sy="102000" algn="tl" rotWithShape="0">
                  <a:prstClr val="black"/>
                </a:outerShdw>
              </a:effectLst>
              <a:latin typeface="Cambria" pitchFamily="18" charset="0"/>
            </a:endParaRPr>
          </a:p>
          <a:p>
            <a:pPr algn="ctr">
              <a:defRPr/>
            </a:pPr>
            <a:r>
              <a:rPr lang="fa-IR" sz="2400" b="1" dirty="0" smtClean="0">
                <a:solidFill>
                  <a:srgbClr val="FFFF00"/>
                </a:solidFill>
                <a:effectLst>
                  <a:outerShdw blurRad="50800" dist="38100" dir="5400000" sx="102000" sy="102000" algn="tl" rotWithShape="0">
                    <a:prstClr val="black"/>
                  </a:outerShdw>
                </a:effectLst>
                <a:latin typeface="Cambria" pitchFamily="18" charset="0"/>
              </a:rPr>
              <a:t>برای افزایش دامنه حرکتی سر را نیز به عقب برده و نگاه را به سمت عقب معطوف دارید</a:t>
            </a:r>
          </a:p>
          <a:p>
            <a:pPr algn="ctr">
              <a:defRPr/>
            </a:pPr>
            <a:endParaRPr lang="fa-IR" sz="2400" dirty="0">
              <a:solidFill>
                <a:srgbClr val="FFFF00"/>
              </a:solidFill>
            </a:endParaRPr>
          </a:p>
        </p:txBody>
      </p:sp>
      <p:sp>
        <p:nvSpPr>
          <p:cNvPr id="13" name="Rectangle 12"/>
          <p:cNvSpPr/>
          <p:nvPr/>
        </p:nvSpPr>
        <p:spPr>
          <a:xfrm>
            <a:off x="113494" y="84403"/>
            <a:ext cx="6200736" cy="461665"/>
          </a:xfrm>
          <a:prstGeom prst="rect">
            <a:avLst/>
          </a:prstGeom>
          <a:solidFill>
            <a:srgbClr val="F30D33"/>
          </a:solidFill>
          <a:ln w="28575">
            <a:noFill/>
          </a:ln>
        </p:spPr>
        <p:txBody>
          <a:bodyPr wrap="none">
            <a:spAutoFit/>
          </a:bodyPr>
          <a:lstStyle/>
          <a:p>
            <a:pPr rtl="0">
              <a:defRPr/>
            </a:pPr>
            <a:r>
              <a:rPr lang="ar-SA" sz="2400" dirty="0" smtClean="0">
                <a:solidFill>
                  <a:schemeClr val="bg1"/>
                </a:solidFill>
                <a:effectLst>
                  <a:outerShdw blurRad="38100" dist="38100" dir="2700000" algn="tl">
                    <a:srgbClr val="000000"/>
                  </a:outerShdw>
                </a:effectLst>
              </a:rPr>
              <a:t>تجزيه و تحليل تكنيكي پرتاب</a:t>
            </a:r>
            <a:r>
              <a:rPr lang="fa-IR" sz="2400" dirty="0" smtClean="0">
                <a:solidFill>
                  <a:schemeClr val="bg1"/>
                </a:solidFill>
                <a:effectLst>
                  <a:outerShdw blurRad="38100" dist="38100" dir="2700000" algn="tl">
                    <a:srgbClr val="000000"/>
                  </a:outerShdw>
                </a:effectLst>
              </a:rPr>
              <a:t> وزنه درکلاس های نشسته</a:t>
            </a:r>
            <a:r>
              <a:rPr lang="fa-IR" sz="1600" dirty="0" smtClean="0">
                <a:solidFill>
                  <a:schemeClr val="bg1"/>
                </a:solidFill>
                <a:effectLst>
                  <a:outerShdw blurRad="38100" dist="38100" dir="2700000" algn="tl">
                    <a:srgbClr val="000000"/>
                  </a:outerShdw>
                </a:effectLst>
              </a:rPr>
              <a:t> </a:t>
            </a:r>
            <a:endParaRPr lang="fa-IR" sz="2000" b="1" dirty="0">
              <a:solidFill>
                <a:schemeClr val="bg1"/>
              </a:solidFill>
              <a:effectLst>
                <a:outerShdw blurRad="38100" dist="38100" dir="2700000" algn="tl">
                  <a:srgbClr val="000000">
                    <a:alpha val="43137"/>
                  </a:srgbClr>
                </a:outerShdw>
              </a:effectLst>
              <a:latin typeface="Tahoma" pitchFamily="34" charset="0"/>
            </a:endParaRPr>
          </a:p>
        </p:txBody>
      </p:sp>
      <p:sp>
        <p:nvSpPr>
          <p:cNvPr id="16" name="Oval 15"/>
          <p:cNvSpPr/>
          <p:nvPr/>
        </p:nvSpPr>
        <p:spPr bwMode="auto">
          <a:xfrm rot="1018067">
            <a:off x="6313434" y="232850"/>
            <a:ext cx="2566319" cy="1014461"/>
          </a:xfrm>
          <a:prstGeom prst="ellipse">
            <a:avLst/>
          </a:prstGeom>
          <a:solidFill>
            <a:srgbClr val="F30D33"/>
          </a:solidFill>
          <a:ln>
            <a:headEnd type="none" w="med" len="med"/>
            <a:tailEnd type="none" w="med" len="med"/>
          </a:ln>
          <a:effectLst>
            <a:outerShdw blurRad="50800" dist="38100" dir="5400000" sx="103000" sy="103000" algn="tl" rotWithShape="0">
              <a:prstClr val="black"/>
            </a:outerShdw>
          </a:effectLst>
        </p:spPr>
        <p:style>
          <a:lnRef idx="0">
            <a:schemeClr val="accent6"/>
          </a:lnRef>
          <a:fillRef idx="3">
            <a:schemeClr val="accent6"/>
          </a:fillRef>
          <a:effectRef idx="3">
            <a:schemeClr val="accent6"/>
          </a:effectRef>
          <a:fontRef idx="minor">
            <a:schemeClr val="lt1"/>
          </a:fontRef>
        </p:style>
        <p:txBody>
          <a:bodyPr rtlCol="1"/>
          <a:lstStyle/>
          <a:p>
            <a:pPr algn="ctr" defTabSz="914400">
              <a:defRPr/>
            </a:pPr>
            <a:r>
              <a:rPr lang="fa-IR" sz="1400" b="1" dirty="0" smtClean="0">
                <a:solidFill>
                  <a:schemeClr val="bg1"/>
                </a:solidFill>
                <a:effectLst>
                  <a:outerShdw blurRad="50800" dist="50800" dir="5400000" sx="107000" sy="107000" algn="ctr" rotWithShape="0">
                    <a:schemeClr val="tx1"/>
                  </a:outerShdw>
                </a:effectLst>
                <a:cs typeface="B Titr" pitchFamily="2" charset="-78"/>
              </a:rPr>
              <a:t>1) مرحله  آمادگی:</a:t>
            </a:r>
          </a:p>
          <a:p>
            <a:pPr algn="ctr" defTabSz="914400">
              <a:defRPr/>
            </a:pPr>
            <a:r>
              <a:rPr lang="fa-IR" sz="1400" b="1" dirty="0" smtClean="0">
                <a:solidFill>
                  <a:schemeClr val="bg1"/>
                </a:solidFill>
                <a:effectLst>
                  <a:outerShdw blurRad="50800" dist="50800" dir="5400000" sx="107000" sy="107000" algn="ctr" rotWithShape="0">
                    <a:schemeClr val="tx1"/>
                  </a:outerShdw>
                </a:effectLst>
                <a:cs typeface="B Titr" pitchFamily="2" charset="-78"/>
              </a:rPr>
              <a:t>ب) تاب دادن های مقدماتی و  به عقب بردن</a:t>
            </a:r>
          </a:p>
        </p:txBody>
      </p:sp>
      <p:sp>
        <p:nvSpPr>
          <p:cNvPr id="15" name="Rectangle 14"/>
          <p:cNvSpPr/>
          <p:nvPr/>
        </p:nvSpPr>
        <p:spPr>
          <a:xfrm>
            <a:off x="113494" y="1419761"/>
            <a:ext cx="7661685" cy="1323439"/>
          </a:xfrm>
          <a:prstGeom prst="rect">
            <a:avLst/>
          </a:prstGeom>
          <a:solidFill>
            <a:srgbClr val="333399"/>
          </a:solidFill>
          <a:effectLst>
            <a:outerShdw dist="127000" dir="3060000" algn="ctr" rotWithShape="0">
              <a:schemeClr val="tx1"/>
            </a:outerShdw>
          </a:effectLst>
        </p:spPr>
        <p:txBody>
          <a:bodyPr wrap="square">
            <a:spAutoFit/>
          </a:bodyPr>
          <a:lstStyle/>
          <a:p>
            <a:pPr algn="ctr">
              <a:defRPr/>
            </a:pPr>
            <a:r>
              <a:rPr lang="fa-IR" sz="4000" b="1" dirty="0" smtClean="0">
                <a:solidFill>
                  <a:srgbClr val="FFFF00"/>
                </a:solidFill>
                <a:effectLst>
                  <a:outerShdw blurRad="50800" dist="38100" dir="5400000" sx="102000" sy="102000" algn="tl" rotWithShape="0">
                    <a:prstClr val="black"/>
                  </a:outerShdw>
                </a:effectLst>
                <a:latin typeface="Cambria" pitchFamily="18" charset="0"/>
                <a:cs typeface="B Kamran" pitchFamily="2" charset="-78"/>
              </a:rPr>
              <a:t>با استفاده از میله پرتاب  و یا عضلات شکم و پاهها می بایست شروع به تاب دادن کرد</a:t>
            </a:r>
            <a:r>
              <a:rPr lang="fa-IR" sz="2400" b="1" dirty="0" smtClean="0">
                <a:solidFill>
                  <a:srgbClr val="FFFF00"/>
                </a:solidFill>
                <a:effectLst>
                  <a:outerShdw blurRad="50800" dist="38100" dir="5400000" sx="102000" sy="102000" algn="tl" rotWithShape="0">
                    <a:prstClr val="black"/>
                  </a:outerShdw>
                </a:effectLst>
                <a:latin typeface="Cambria" pitchFamily="18" charset="0"/>
                <a:cs typeface="B Jadid" pitchFamily="2" charset="-78"/>
              </a:rPr>
              <a:t> </a:t>
            </a:r>
            <a:endParaRPr lang="fa-IR" sz="2400" dirty="0">
              <a:solidFill>
                <a:srgbClr val="FFFF00"/>
              </a:solidFill>
            </a:endParaRPr>
          </a:p>
        </p:txBody>
      </p:sp>
      <p:pic>
        <p:nvPicPr>
          <p:cNvPr id="10" name="Picture 9" descr="http://fashnews.ir/images/news/34792/thumbs/34792.jpg"/>
          <p:cNvPicPr>
            <a:picLocks noChangeAspect="1" noChangeArrowheads="1"/>
          </p:cNvPicPr>
          <p:nvPr/>
        </p:nvPicPr>
        <p:blipFill>
          <a:blip r:embed="rId3"/>
          <a:srcRect/>
          <a:stretch>
            <a:fillRect/>
          </a:stretch>
        </p:blipFill>
        <p:spPr bwMode="auto">
          <a:xfrm>
            <a:off x="6849512" y="5619136"/>
            <a:ext cx="2294488" cy="1238864"/>
          </a:xfrm>
          <a:prstGeom prst="rect">
            <a:avLst/>
          </a:prstGeom>
          <a:noFill/>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ppt_x</p:attrName>
                                        </p:attrNameLst>
                                      </p:cBhvr>
                                      <p:tavLst>
                                        <p:tav tm="0">
                                          <p:val>
                                            <p:strVal val="#ppt_x-.2"/>
                                          </p:val>
                                        </p:tav>
                                        <p:tav tm="100000">
                                          <p:val>
                                            <p:strVal val="#ppt_x"/>
                                          </p:val>
                                        </p:tav>
                                      </p:tavLst>
                                    </p:anim>
                                    <p:anim calcmode="lin" valueType="num">
                                      <p:cBhvr>
                                        <p:cTn id="15"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95250"/>
            <a:ext cx="6337300" cy="609600"/>
          </a:xfrm>
        </p:spPr>
        <p:txBody>
          <a:bodyPr>
            <a:normAutofit/>
          </a:bodyPr>
          <a:lstStyle/>
          <a:p>
            <a:pPr algn="ctr"/>
            <a:r>
              <a:rPr lang="fa-IR" sz="2400" b="0" smtClean="0">
                <a:solidFill>
                  <a:schemeClr val="tx1"/>
                </a:solidFill>
                <a:effectLst>
                  <a:outerShdw blurRad="38100" dist="38100" dir="2700000" algn="tl">
                    <a:srgbClr val="C0C0C0"/>
                  </a:outerShdw>
                </a:effectLst>
                <a:cs typeface="B Titr" pitchFamily="2" charset="-78"/>
              </a:rPr>
              <a:t> </a:t>
            </a:r>
            <a:r>
              <a:rPr lang="ar-SA" sz="2400" b="0" smtClean="0">
                <a:solidFill>
                  <a:schemeClr val="tx1"/>
                </a:solidFill>
                <a:effectLst>
                  <a:outerShdw blurRad="38100" dist="38100" dir="2700000" algn="tl">
                    <a:srgbClr val="C0C0C0"/>
                  </a:outerShdw>
                </a:effectLst>
                <a:cs typeface="B Titr" pitchFamily="2" charset="-78"/>
              </a:rPr>
              <a:t>تجزيه و تحليل تكنيكي پرتاب</a:t>
            </a:r>
            <a:r>
              <a:rPr lang="fa-IR" sz="2400" b="0" smtClean="0">
                <a:solidFill>
                  <a:schemeClr val="tx1"/>
                </a:solidFill>
                <a:effectLst>
                  <a:outerShdw blurRad="38100" dist="38100" dir="2700000" algn="tl">
                    <a:srgbClr val="C0C0C0"/>
                  </a:outerShdw>
                </a:effectLst>
                <a:cs typeface="B Titr" pitchFamily="2" charset="-78"/>
              </a:rPr>
              <a:t> نیزه کلاس های نشسته</a:t>
            </a:r>
            <a:r>
              <a:rPr lang="fa-IR" sz="1800" b="0" smtClean="0">
                <a:solidFill>
                  <a:srgbClr val="FFC000"/>
                </a:solidFill>
                <a:effectLst>
                  <a:outerShdw blurRad="38100" dist="38100" dir="2700000" algn="tl">
                    <a:srgbClr val="C0C0C0"/>
                  </a:outerShdw>
                </a:effectLst>
                <a:cs typeface="B Titr" pitchFamily="2" charset="-78"/>
              </a:rPr>
              <a:t> </a:t>
            </a:r>
            <a:endParaRPr lang="fa-IR" sz="1800" smtClean="0">
              <a:effectLst>
                <a:outerShdw blurRad="38100" dist="38100" dir="2700000" algn="tl">
                  <a:srgbClr val="C0C0C0"/>
                </a:outerShdw>
              </a:effectLst>
            </a:endParaRPr>
          </a:p>
        </p:txBody>
      </p:sp>
      <p:sp>
        <p:nvSpPr>
          <p:cNvPr id="11" name="Rectangle 10"/>
          <p:cNvSpPr/>
          <p:nvPr/>
        </p:nvSpPr>
        <p:spPr>
          <a:xfrm>
            <a:off x="113494" y="84403"/>
            <a:ext cx="6200736" cy="461665"/>
          </a:xfrm>
          <a:prstGeom prst="rect">
            <a:avLst/>
          </a:prstGeom>
          <a:solidFill>
            <a:srgbClr val="F30D33"/>
          </a:solidFill>
          <a:ln w="28575">
            <a:noFill/>
          </a:ln>
        </p:spPr>
        <p:txBody>
          <a:bodyPr wrap="none">
            <a:spAutoFit/>
          </a:bodyPr>
          <a:lstStyle/>
          <a:p>
            <a:pPr rtl="0">
              <a:defRPr/>
            </a:pPr>
            <a:r>
              <a:rPr lang="ar-SA" sz="2400" dirty="0" smtClean="0">
                <a:solidFill>
                  <a:schemeClr val="bg1"/>
                </a:solidFill>
                <a:effectLst>
                  <a:outerShdw blurRad="38100" dist="38100" dir="2700000" algn="tl">
                    <a:srgbClr val="000000"/>
                  </a:outerShdw>
                </a:effectLst>
              </a:rPr>
              <a:t>تجزيه و تحليل تكنيكي پرتاب</a:t>
            </a:r>
            <a:r>
              <a:rPr lang="fa-IR" sz="2400" dirty="0" smtClean="0">
                <a:solidFill>
                  <a:schemeClr val="bg1"/>
                </a:solidFill>
                <a:effectLst>
                  <a:outerShdw blurRad="38100" dist="38100" dir="2700000" algn="tl">
                    <a:srgbClr val="000000"/>
                  </a:outerShdw>
                </a:effectLst>
              </a:rPr>
              <a:t> وزنه درکلاس های نشسته</a:t>
            </a:r>
            <a:r>
              <a:rPr lang="fa-IR" sz="1600" dirty="0" smtClean="0">
                <a:solidFill>
                  <a:schemeClr val="bg1"/>
                </a:solidFill>
                <a:effectLst>
                  <a:outerShdw blurRad="38100" dist="38100" dir="2700000" algn="tl">
                    <a:srgbClr val="000000"/>
                  </a:outerShdw>
                </a:effectLst>
              </a:rPr>
              <a:t> </a:t>
            </a:r>
            <a:endParaRPr lang="fa-IR" sz="2000" b="1" dirty="0">
              <a:solidFill>
                <a:schemeClr val="bg1"/>
              </a:solidFill>
              <a:effectLst>
                <a:outerShdw blurRad="38100" dist="38100" dir="2700000" algn="tl">
                  <a:srgbClr val="000000">
                    <a:alpha val="43137"/>
                  </a:srgbClr>
                </a:outerShdw>
              </a:effectLst>
              <a:latin typeface="Tahoma" pitchFamily="34" charset="0"/>
            </a:endParaRPr>
          </a:p>
        </p:txBody>
      </p:sp>
      <p:sp>
        <p:nvSpPr>
          <p:cNvPr id="15" name="Oval 14"/>
          <p:cNvSpPr/>
          <p:nvPr/>
        </p:nvSpPr>
        <p:spPr bwMode="auto">
          <a:xfrm rot="1018067">
            <a:off x="6359917" y="239784"/>
            <a:ext cx="2566319" cy="695899"/>
          </a:xfrm>
          <a:prstGeom prst="ellipse">
            <a:avLst/>
          </a:prstGeom>
          <a:solidFill>
            <a:srgbClr val="F30D33"/>
          </a:solidFill>
          <a:ln>
            <a:headEnd type="none" w="med" len="med"/>
            <a:tailEnd type="none" w="med" len="med"/>
          </a:ln>
          <a:effectLst>
            <a:outerShdw blurRad="50800" dist="38100" dir="5400000" sx="103000" sy="103000" algn="tl" rotWithShape="0">
              <a:prstClr val="black"/>
            </a:outerShdw>
          </a:effectLst>
        </p:spPr>
        <p:style>
          <a:lnRef idx="0">
            <a:schemeClr val="accent6"/>
          </a:lnRef>
          <a:fillRef idx="3">
            <a:schemeClr val="accent6"/>
          </a:fillRef>
          <a:effectRef idx="3">
            <a:schemeClr val="accent6"/>
          </a:effectRef>
          <a:fontRef idx="minor">
            <a:schemeClr val="lt1"/>
          </a:fontRef>
        </p:style>
        <p:txBody>
          <a:bodyPr rtlCol="1"/>
          <a:lstStyle/>
          <a:p>
            <a:pPr algn="ctr" defTabSz="914400">
              <a:defRPr/>
            </a:pPr>
            <a:r>
              <a:rPr lang="fa-IR" sz="2000" b="1" dirty="0" smtClean="0">
                <a:solidFill>
                  <a:schemeClr val="bg1"/>
                </a:solidFill>
                <a:effectLst>
                  <a:outerShdw blurRad="50800" dist="50800" dir="5400000" sx="107000" sy="107000" algn="ctr" rotWithShape="0">
                    <a:schemeClr val="tx1"/>
                  </a:outerShdw>
                </a:effectLst>
                <a:cs typeface="B Titr" pitchFamily="2" charset="-78"/>
              </a:rPr>
              <a:t>2) مرحله  انتقال:</a:t>
            </a:r>
          </a:p>
        </p:txBody>
      </p:sp>
      <p:sp>
        <p:nvSpPr>
          <p:cNvPr id="19459" name="Rectangle 3"/>
          <p:cNvSpPr>
            <a:spLocks noChangeArrowheads="1"/>
          </p:cNvSpPr>
          <p:nvPr/>
        </p:nvSpPr>
        <p:spPr bwMode="auto">
          <a:xfrm>
            <a:off x="0" y="1056972"/>
            <a:ext cx="8933823"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tab pos="269875" algn="l"/>
              </a:tabLst>
            </a:pPr>
            <a:r>
              <a:rPr kumimoji="0" lang="fa-IR" sz="2800" i="0"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B Koodak" pitchFamily="2" charset="-78"/>
              </a:rPr>
              <a:t>در کلاس های پائین، بالاتنه را بعد از تاب دادن های مقدماتی به سمت جلو چرخانده و آن را به جلو و بالا حرکت دهید. توجه داشته باشید که دست پرتاب همچنان در عقب نگه داشته شود.</a:t>
            </a:r>
          </a:p>
          <a:p>
            <a:pPr marL="0" marR="0" lvl="0" indent="0" defTabSz="914400" eaLnBrk="1" fontAlgn="base" latinLnBrk="0" hangingPunct="1">
              <a:lnSpc>
                <a:spcPct val="100000"/>
              </a:lnSpc>
              <a:spcBef>
                <a:spcPct val="0"/>
              </a:spcBef>
              <a:spcAft>
                <a:spcPct val="0"/>
              </a:spcAft>
              <a:buClrTx/>
              <a:buSzTx/>
              <a:buFontTx/>
              <a:buNone/>
              <a:tabLst>
                <a:tab pos="269875" algn="l"/>
              </a:tabLst>
            </a:pPr>
            <a:endParaRPr kumimoji="0" lang="en-US" sz="1400" i="0" u="none" strike="noStrike" cap="none" normalizeH="0" baseline="0" dirty="0" smtClean="0">
              <a:ln>
                <a:noFill/>
              </a:ln>
              <a:solidFill>
                <a:schemeClr val="tx1"/>
              </a:solidFill>
              <a:effectLst>
                <a:outerShdw blurRad="38100" dist="38100" dir="2700000" algn="tl">
                  <a:srgbClr val="000000">
                    <a:alpha val="43137"/>
                  </a:srgbClr>
                </a:outerShdw>
              </a:effectLst>
              <a:cs typeface="B Koodak" pitchFamily="2" charset="-78"/>
            </a:endParaRPr>
          </a:p>
          <a:p>
            <a:pPr marL="0" marR="0" lvl="0" indent="0" defTabSz="914400" eaLnBrk="0" fontAlgn="base" latinLnBrk="0" hangingPunct="0">
              <a:lnSpc>
                <a:spcPct val="100000"/>
              </a:lnSpc>
              <a:spcBef>
                <a:spcPct val="0"/>
              </a:spcBef>
              <a:spcAft>
                <a:spcPct val="0"/>
              </a:spcAft>
              <a:buClrTx/>
              <a:buSzTx/>
              <a:buFontTx/>
              <a:buChar char="-"/>
              <a:tabLst>
                <a:tab pos="269875" algn="l"/>
              </a:tabLst>
            </a:pPr>
            <a:r>
              <a:rPr kumimoji="0" lang="ar-SA" sz="2800" i="0"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B Koodak" pitchFamily="2" charset="-78"/>
              </a:rPr>
              <a:t>عكس العمل </a:t>
            </a:r>
            <a:r>
              <a:rPr kumimoji="0" lang="fa-IR" sz="2800" i="0"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B Koodak" pitchFamily="2" charset="-78"/>
              </a:rPr>
              <a:t>عضلات تنه </a:t>
            </a:r>
            <a:r>
              <a:rPr kumimoji="0" lang="ar-SA" sz="2800" i="0"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B Koodak" pitchFamily="2" charset="-78"/>
              </a:rPr>
              <a:t>منجر به انتقال نیرو به سمت </a:t>
            </a:r>
            <a:r>
              <a:rPr kumimoji="0" lang="fa-IR" sz="2800" i="0"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B Koodak" pitchFamily="2" charset="-78"/>
              </a:rPr>
              <a:t>مرحله رهایی</a:t>
            </a:r>
            <a:r>
              <a:rPr kumimoji="0" lang="ar-SA" sz="2800" i="0"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B Koodak" pitchFamily="2" charset="-78"/>
              </a:rPr>
              <a:t> مي شود.</a:t>
            </a:r>
            <a:r>
              <a:rPr kumimoji="0" lang="fa-IR" sz="2800" i="0"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B Koodak" pitchFamily="2" charset="-78"/>
              </a:rPr>
              <a:t> </a:t>
            </a:r>
            <a:r>
              <a:rPr kumimoji="0" lang="ar-SA" sz="2800" i="0" u="none" strike="noStrike" cap="none" normalizeH="0" baseline="0" dirty="0" smtClean="0">
                <a:ln>
                  <a:noFill/>
                </a:ln>
                <a:solidFill>
                  <a:schemeClr val="tx1"/>
                </a:solidFill>
                <a:effectLst>
                  <a:outerShdw blurRad="38100" dist="38100" dir="2700000" algn="tl">
                    <a:srgbClr val="000000">
                      <a:alpha val="43137"/>
                    </a:srgbClr>
                  </a:outerShdw>
                </a:effectLst>
                <a:ea typeface="Times New Roman" pitchFamily="18" charset="0"/>
                <a:cs typeface="B Koodak" pitchFamily="2" charset="-78"/>
              </a:rPr>
              <a:t>( در کلاس های بالا)</a:t>
            </a:r>
            <a:endParaRPr kumimoji="0" lang="en-US" sz="1400" i="0" u="none" strike="noStrike" cap="none" normalizeH="0" baseline="0" dirty="0" smtClean="0">
              <a:ln>
                <a:noFill/>
              </a:ln>
              <a:solidFill>
                <a:schemeClr val="tx1"/>
              </a:solidFill>
              <a:effectLst>
                <a:outerShdw blurRad="38100" dist="38100" dir="2700000" algn="tl">
                  <a:srgbClr val="000000">
                    <a:alpha val="43137"/>
                  </a:srgbClr>
                </a:outerShdw>
              </a:effectLst>
              <a:cs typeface="B Koodak" pitchFamily="2" charset="-78"/>
            </a:endParaRPr>
          </a:p>
          <a:p>
            <a:pPr marL="0" marR="0" lvl="0" indent="0" algn="l" defTabSz="914400" rtl="0" eaLnBrk="0" fontAlgn="base" latinLnBrk="0" hangingPunct="0">
              <a:lnSpc>
                <a:spcPct val="100000"/>
              </a:lnSpc>
              <a:spcBef>
                <a:spcPct val="0"/>
              </a:spcBef>
              <a:spcAft>
                <a:spcPct val="0"/>
              </a:spcAft>
              <a:buClrTx/>
              <a:buSzTx/>
              <a:buFontTx/>
              <a:buChar char="-"/>
              <a:tabLst>
                <a:tab pos="269875"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60" name="Rectangle 4"/>
          <p:cNvSpPr>
            <a:spLocks noChangeArrowheads="1"/>
          </p:cNvSpPr>
          <p:nvPr/>
        </p:nvSpPr>
        <p:spPr bwMode="auto">
          <a:xfrm>
            <a:off x="113495" y="3299216"/>
            <a:ext cx="8820328"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r>
              <a:rPr kumimoji="0" lang="ar-SA" sz="2400" i="0" u="none" strike="noStrike" cap="none" normalizeH="0" baseline="0" dirty="0" smtClean="0">
                <a:ln>
                  <a:noFill/>
                </a:ln>
                <a:solidFill>
                  <a:srgbClr val="FF0000"/>
                </a:solidFill>
                <a:effectLst>
                  <a:outerShdw blurRad="38100" dist="38100" dir="2700000" algn="tl">
                    <a:srgbClr val="000000">
                      <a:alpha val="43137"/>
                    </a:srgbClr>
                  </a:outerShdw>
                </a:effectLst>
                <a:ea typeface="Times New Roman" pitchFamily="18" charset="0"/>
              </a:rPr>
              <a:t>- در کلاس های پایین می بایست توجه ویژه ای به نیرو و کششی که از دست چپ به دستگیره وارد می شود معطوف داشت(شکل) چرا که می تواند کمک زیادی به برد پرتاب نماید در واقع دست چپ را نبایستی فقط به عنوان حفظ تعادل مد نظر داشت بلکه می توان از آن به عنوان یک اهرم قوی جهت به جلو و بالا آمدن استفاده نمود. </a:t>
            </a:r>
            <a:endParaRPr kumimoji="0" lang="en-US" sz="3600" i="0" u="none" strike="noStrike" cap="none" normalizeH="0" baseline="0" dirty="0" smtClean="0">
              <a:ln>
                <a:noFill/>
              </a:ln>
              <a:solidFill>
                <a:srgbClr val="FF0000"/>
              </a:solidFill>
              <a:effectLst>
                <a:outerShdw blurRad="38100" dist="38100" dir="2700000" algn="tl">
                  <a:srgbClr val="000000">
                    <a:alpha val="43137"/>
                  </a:srgbClr>
                </a:outerShdw>
              </a:effectLst>
              <a:cs typeface="B Tabassom" pitchFamily="2" charset="-78"/>
            </a:endParaRPr>
          </a:p>
        </p:txBody>
      </p:sp>
      <p:pic>
        <p:nvPicPr>
          <p:cNvPr id="2050" name="Picture 2"/>
          <p:cNvPicPr>
            <a:picLocks noChangeAspect="1" noChangeArrowheads="1"/>
          </p:cNvPicPr>
          <p:nvPr/>
        </p:nvPicPr>
        <p:blipFill>
          <a:blip r:embed="rId2"/>
          <a:srcRect t="17769"/>
          <a:stretch>
            <a:fillRect/>
          </a:stretch>
        </p:blipFill>
        <p:spPr bwMode="auto">
          <a:xfrm>
            <a:off x="0" y="5119942"/>
            <a:ext cx="3136900" cy="1739900"/>
          </a:xfrm>
          <a:prstGeom prst="rect">
            <a:avLst/>
          </a:prstGeom>
          <a:noFill/>
          <a:ln w="9525">
            <a:noFill/>
            <a:miter lim="800000"/>
            <a:headEnd/>
            <a:tailEnd/>
          </a:ln>
        </p:spPr>
      </p:pic>
      <p:pic>
        <p:nvPicPr>
          <p:cNvPr id="13" name="Picture 12" descr="http://fashnews.ir/images/news/34792/thumbs/34792.jpg"/>
          <p:cNvPicPr>
            <a:picLocks noChangeAspect="1" noChangeArrowheads="1"/>
          </p:cNvPicPr>
          <p:nvPr/>
        </p:nvPicPr>
        <p:blipFill>
          <a:blip r:embed="rId3"/>
          <a:srcRect/>
          <a:stretch>
            <a:fillRect/>
          </a:stretch>
        </p:blipFill>
        <p:spPr bwMode="auto">
          <a:xfrm>
            <a:off x="6849512" y="5619136"/>
            <a:ext cx="2294488" cy="1238864"/>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fashnews.ir/images/news/34792/thumbs/34792.jpg"/>
          <p:cNvPicPr>
            <a:picLocks noChangeAspect="1" noChangeArrowheads="1"/>
          </p:cNvPicPr>
          <p:nvPr/>
        </p:nvPicPr>
        <p:blipFill>
          <a:blip r:embed="rId2"/>
          <a:srcRect/>
          <a:stretch>
            <a:fillRect/>
          </a:stretch>
        </p:blipFill>
        <p:spPr bwMode="auto">
          <a:xfrm>
            <a:off x="6849512" y="5619136"/>
            <a:ext cx="2294488" cy="1238864"/>
          </a:xfrm>
          <a:prstGeom prst="rect">
            <a:avLst/>
          </a:prstGeom>
          <a:noFill/>
        </p:spPr>
      </p:pic>
      <p:sp>
        <p:nvSpPr>
          <p:cNvPr id="11" name="Rectangle 10"/>
          <p:cNvSpPr/>
          <p:nvPr/>
        </p:nvSpPr>
        <p:spPr>
          <a:xfrm>
            <a:off x="113494" y="84403"/>
            <a:ext cx="6200736" cy="461665"/>
          </a:xfrm>
          <a:prstGeom prst="rect">
            <a:avLst/>
          </a:prstGeom>
          <a:solidFill>
            <a:srgbClr val="F30D33"/>
          </a:solidFill>
          <a:ln w="28575">
            <a:noFill/>
          </a:ln>
        </p:spPr>
        <p:txBody>
          <a:bodyPr wrap="none">
            <a:spAutoFit/>
          </a:bodyPr>
          <a:lstStyle/>
          <a:p>
            <a:pPr rtl="0">
              <a:defRPr/>
            </a:pPr>
            <a:r>
              <a:rPr lang="ar-SA" sz="2400" dirty="0" smtClean="0">
                <a:solidFill>
                  <a:schemeClr val="bg1"/>
                </a:solidFill>
                <a:effectLst>
                  <a:outerShdw blurRad="38100" dist="38100" dir="2700000" algn="tl">
                    <a:srgbClr val="000000"/>
                  </a:outerShdw>
                </a:effectLst>
              </a:rPr>
              <a:t>تجزيه و تحليل تكنيكي پرتاب</a:t>
            </a:r>
            <a:r>
              <a:rPr lang="fa-IR" sz="2400" dirty="0" smtClean="0">
                <a:solidFill>
                  <a:schemeClr val="bg1"/>
                </a:solidFill>
                <a:effectLst>
                  <a:outerShdw blurRad="38100" dist="38100" dir="2700000" algn="tl">
                    <a:srgbClr val="000000"/>
                  </a:outerShdw>
                </a:effectLst>
              </a:rPr>
              <a:t> وزنه درکلاس های نشسته</a:t>
            </a:r>
            <a:r>
              <a:rPr lang="fa-IR" sz="1600" dirty="0" smtClean="0">
                <a:solidFill>
                  <a:schemeClr val="bg1"/>
                </a:solidFill>
                <a:effectLst>
                  <a:outerShdw blurRad="38100" dist="38100" dir="2700000" algn="tl">
                    <a:srgbClr val="000000"/>
                  </a:outerShdw>
                </a:effectLst>
              </a:rPr>
              <a:t> </a:t>
            </a:r>
            <a:endParaRPr lang="fa-IR" sz="2000" b="1" dirty="0">
              <a:solidFill>
                <a:schemeClr val="bg1"/>
              </a:solidFill>
              <a:effectLst>
                <a:outerShdw blurRad="38100" dist="38100" dir="2700000" algn="tl">
                  <a:srgbClr val="000000">
                    <a:alpha val="43137"/>
                  </a:srgbClr>
                </a:outerShdw>
              </a:effectLst>
              <a:latin typeface="Tahoma" pitchFamily="34" charset="0"/>
            </a:endParaRPr>
          </a:p>
        </p:txBody>
      </p:sp>
      <p:sp>
        <p:nvSpPr>
          <p:cNvPr id="18433" name="Rectangle 1"/>
          <p:cNvSpPr>
            <a:spLocks noChangeArrowheads="1"/>
          </p:cNvSpPr>
          <p:nvPr/>
        </p:nvSpPr>
        <p:spPr bwMode="auto">
          <a:xfrm>
            <a:off x="103236" y="1276925"/>
            <a:ext cx="8954306" cy="4401205"/>
          </a:xfrm>
          <a:prstGeom prst="rect">
            <a:avLst/>
          </a:prstGeom>
          <a:solidFill>
            <a:schemeClr val="accent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4000" i="0" u="none" strike="noStrike" cap="none" normalizeH="0" baseline="0" dirty="0" smtClean="0">
                <a:ln>
                  <a:noFill/>
                </a:ln>
                <a:solidFill>
                  <a:schemeClr val="bg1"/>
                </a:solidFill>
                <a:effectLst>
                  <a:outerShdw blurRad="38100" dist="38100" dir="2700000" algn="tl">
                    <a:srgbClr val="000000">
                      <a:alpha val="43137"/>
                    </a:srgbClr>
                  </a:outerShdw>
                </a:effectLst>
                <a:latin typeface="IranNastaliq" pitchFamily="18" charset="0"/>
                <a:ea typeface="Times New Roman" pitchFamily="18" charset="0"/>
              </a:rPr>
              <a:t>توجه</a:t>
            </a:r>
            <a:r>
              <a:rPr lang="fa-IR" sz="4000" dirty="0" smtClean="0">
                <a:solidFill>
                  <a:schemeClr val="bg1"/>
                </a:solidFill>
                <a:effectLst>
                  <a:outerShdw blurRad="38100" dist="38100" dir="2700000" algn="tl">
                    <a:srgbClr val="000000">
                      <a:alpha val="43137"/>
                    </a:srgbClr>
                  </a:outerShdw>
                </a:effectLst>
                <a:latin typeface="IranNastaliq" pitchFamily="18" charset="0"/>
                <a:ea typeface="Times New Roman" pitchFamily="18" charset="0"/>
              </a:rPr>
              <a:t>1</a:t>
            </a:r>
            <a:r>
              <a:rPr kumimoji="0" lang="ar-SA" sz="4000" i="0" u="none" strike="noStrike" cap="none" normalizeH="0" baseline="0" dirty="0" smtClean="0">
                <a:ln>
                  <a:noFill/>
                </a:ln>
                <a:solidFill>
                  <a:schemeClr val="bg1"/>
                </a:solidFill>
                <a:effectLst>
                  <a:outerShdw blurRad="38100" dist="38100" dir="2700000" algn="tl">
                    <a:srgbClr val="000000">
                      <a:alpha val="43137"/>
                    </a:srgbClr>
                  </a:outerShdw>
                </a:effectLst>
                <a:latin typeface="IranNastaliq" pitchFamily="18" charset="0"/>
                <a:ea typeface="Times New Roman" pitchFamily="18" charset="0"/>
              </a:rPr>
              <a:t>: </a:t>
            </a:r>
            <a:r>
              <a:rPr kumimoji="0" lang="ar-SA" sz="3600" i="0" u="none" strike="noStrike" cap="none" normalizeH="0" baseline="0" dirty="0" smtClean="0">
                <a:ln>
                  <a:noFill/>
                </a:ln>
                <a:solidFill>
                  <a:schemeClr val="bg1"/>
                </a:solidFill>
                <a:effectLst>
                  <a:outerShdw blurRad="38100" dist="38100" dir="2700000" algn="tl">
                    <a:srgbClr val="000000">
                      <a:alpha val="43137"/>
                    </a:srgbClr>
                  </a:outerShdw>
                </a:effectLst>
                <a:latin typeface="IranNastaliq" pitchFamily="18" charset="0"/>
                <a:ea typeface="Times New Roman" pitchFamily="18" charset="0"/>
                <a:cs typeface="B Majid Shadow" pitchFamily="2" charset="-78"/>
              </a:rPr>
              <a:t>در کلاس های بالا می بایست توجه داشت که </a:t>
            </a:r>
            <a:r>
              <a:rPr kumimoji="0" lang="fa-IR" sz="3600" i="0" u="none" strike="noStrike" cap="none" normalizeH="0" baseline="0" dirty="0" smtClean="0">
                <a:ln>
                  <a:noFill/>
                </a:ln>
                <a:solidFill>
                  <a:schemeClr val="bg1"/>
                </a:solidFill>
                <a:effectLst>
                  <a:outerShdw blurRad="38100" dist="38100" dir="2700000" algn="tl">
                    <a:srgbClr val="000000">
                      <a:alpha val="43137"/>
                    </a:srgbClr>
                  </a:outerShdw>
                </a:effectLst>
                <a:latin typeface="IranNastaliq" pitchFamily="18" charset="0"/>
                <a:ea typeface="Times New Roman" pitchFamily="18" charset="0"/>
                <a:cs typeface="B Majid Shadow" pitchFamily="2" charset="-78"/>
              </a:rPr>
              <a:t>بخش های </a:t>
            </a:r>
            <a:r>
              <a:rPr kumimoji="0" lang="ar-SA" sz="3600" i="0" u="none" strike="noStrike" cap="none" normalizeH="0" baseline="0" dirty="0" smtClean="0">
                <a:ln>
                  <a:noFill/>
                </a:ln>
                <a:solidFill>
                  <a:schemeClr val="bg1"/>
                </a:solidFill>
                <a:effectLst>
                  <a:outerShdw blurRad="38100" dist="38100" dir="2700000" algn="tl">
                    <a:srgbClr val="000000">
                      <a:alpha val="43137"/>
                    </a:srgbClr>
                  </a:outerShdw>
                </a:effectLst>
                <a:latin typeface="IranNastaliq" pitchFamily="18" charset="0"/>
                <a:ea typeface="Times New Roman" pitchFamily="18" charset="0"/>
                <a:cs typeface="B Majid Shadow" pitchFamily="2" charset="-78"/>
              </a:rPr>
              <a:t>پائین </a:t>
            </a:r>
            <a:r>
              <a:rPr kumimoji="0" lang="fa-IR" sz="3600" i="0" u="none" strike="noStrike" cap="none" normalizeH="0" baseline="0" dirty="0" smtClean="0">
                <a:ln>
                  <a:noFill/>
                </a:ln>
                <a:solidFill>
                  <a:schemeClr val="bg1"/>
                </a:solidFill>
                <a:effectLst>
                  <a:outerShdw blurRad="38100" dist="38100" dir="2700000" algn="tl">
                    <a:srgbClr val="000000">
                      <a:alpha val="43137"/>
                    </a:srgbClr>
                  </a:outerShdw>
                </a:effectLst>
                <a:latin typeface="IranNastaliq" pitchFamily="18" charset="0"/>
                <a:ea typeface="Times New Roman" pitchFamily="18" charset="0"/>
                <a:cs typeface="B Majid Shadow" pitchFamily="2" charset="-78"/>
              </a:rPr>
              <a:t>تر </a:t>
            </a:r>
            <a:r>
              <a:rPr kumimoji="0" lang="ar-SA" sz="3600" i="0" u="none" strike="noStrike" cap="none" normalizeH="0" baseline="0" dirty="0" smtClean="0">
                <a:ln>
                  <a:noFill/>
                </a:ln>
                <a:solidFill>
                  <a:schemeClr val="bg1"/>
                </a:solidFill>
                <a:effectLst>
                  <a:outerShdw blurRad="38100" dist="38100" dir="2700000" algn="tl">
                    <a:srgbClr val="000000">
                      <a:alpha val="43137"/>
                    </a:srgbClr>
                  </a:outerShdw>
                </a:effectLst>
                <a:latin typeface="IranNastaliq" pitchFamily="18" charset="0"/>
                <a:ea typeface="Times New Roman" pitchFamily="18" charset="0"/>
                <a:cs typeface="B Majid Shadow" pitchFamily="2" charset="-78"/>
              </a:rPr>
              <a:t>قبل از </a:t>
            </a:r>
            <a:r>
              <a:rPr kumimoji="0" lang="fa-IR" sz="3600" i="0" u="none" strike="noStrike" cap="none" normalizeH="0" baseline="0" dirty="0" smtClean="0">
                <a:ln>
                  <a:noFill/>
                </a:ln>
                <a:solidFill>
                  <a:schemeClr val="bg1"/>
                </a:solidFill>
                <a:effectLst>
                  <a:outerShdw blurRad="38100" dist="38100" dir="2700000" algn="tl">
                    <a:srgbClr val="000000">
                      <a:alpha val="43137"/>
                    </a:srgbClr>
                  </a:outerShdw>
                </a:effectLst>
                <a:latin typeface="IranNastaliq" pitchFamily="18" charset="0"/>
                <a:ea typeface="Times New Roman" pitchFamily="18" charset="0"/>
                <a:cs typeface="B Majid Shadow" pitchFamily="2" charset="-78"/>
              </a:rPr>
              <a:t>بخش های </a:t>
            </a:r>
            <a:r>
              <a:rPr kumimoji="0" lang="ar-SA" sz="3600" i="0" u="none" strike="noStrike" cap="none" normalizeH="0" baseline="0" dirty="0" smtClean="0">
                <a:ln>
                  <a:noFill/>
                </a:ln>
                <a:solidFill>
                  <a:schemeClr val="bg1"/>
                </a:solidFill>
                <a:effectLst>
                  <a:outerShdw blurRad="38100" dist="38100" dir="2700000" algn="tl">
                    <a:srgbClr val="000000">
                      <a:alpha val="43137"/>
                    </a:srgbClr>
                  </a:outerShdw>
                </a:effectLst>
                <a:latin typeface="IranNastaliq" pitchFamily="18" charset="0"/>
                <a:ea typeface="Times New Roman" pitchFamily="18" charset="0"/>
                <a:cs typeface="B Majid Shadow" pitchFamily="2" charset="-78"/>
              </a:rPr>
              <a:t>بالات</a:t>
            </a:r>
            <a:r>
              <a:rPr kumimoji="0" lang="fa-IR" sz="3600" i="0" u="none" strike="noStrike" cap="none" normalizeH="0" baseline="0" dirty="0" smtClean="0">
                <a:ln>
                  <a:noFill/>
                </a:ln>
                <a:solidFill>
                  <a:schemeClr val="bg1"/>
                </a:solidFill>
                <a:effectLst>
                  <a:outerShdw blurRad="38100" dist="38100" dir="2700000" algn="tl">
                    <a:srgbClr val="000000">
                      <a:alpha val="43137"/>
                    </a:srgbClr>
                  </a:outerShdw>
                </a:effectLst>
                <a:latin typeface="IranNastaliq" pitchFamily="18" charset="0"/>
                <a:ea typeface="Times New Roman" pitchFamily="18" charset="0"/>
                <a:cs typeface="B Majid Shadow" pitchFamily="2" charset="-78"/>
              </a:rPr>
              <a:t>ر</a:t>
            </a:r>
            <a:r>
              <a:rPr kumimoji="0" lang="ar-SA" sz="3600" i="0" u="none" strike="noStrike" cap="none" normalizeH="0" baseline="0" dirty="0" smtClean="0">
                <a:ln>
                  <a:noFill/>
                </a:ln>
                <a:solidFill>
                  <a:schemeClr val="bg1"/>
                </a:solidFill>
                <a:effectLst>
                  <a:outerShdw blurRad="38100" dist="38100" dir="2700000" algn="tl">
                    <a:srgbClr val="000000">
                      <a:alpha val="43137"/>
                    </a:srgbClr>
                  </a:outerShdw>
                </a:effectLst>
                <a:latin typeface="IranNastaliq" pitchFamily="18" charset="0"/>
                <a:ea typeface="Times New Roman" pitchFamily="18" charset="0"/>
                <a:cs typeface="B Majid Shadow" pitchFamily="2" charset="-78"/>
              </a:rPr>
              <a:t> حرکت نماید.</a:t>
            </a:r>
            <a:endParaRPr kumimoji="0" lang="fa-IR" sz="3600" i="0" u="none" strike="noStrike" cap="none" normalizeH="0" baseline="0" dirty="0" smtClean="0">
              <a:ln>
                <a:noFill/>
              </a:ln>
              <a:solidFill>
                <a:schemeClr val="bg1"/>
              </a:solidFill>
              <a:effectLst>
                <a:outerShdw blurRad="38100" dist="38100" dir="2700000" algn="tl">
                  <a:srgbClr val="000000">
                    <a:alpha val="43137"/>
                  </a:srgbClr>
                </a:outerShdw>
              </a:effectLst>
              <a:latin typeface="IranNastaliq" pitchFamily="18" charset="0"/>
              <a:ea typeface="Times New Roman" pitchFamily="18" charset="0"/>
              <a:cs typeface="B Majid Shadow"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en-US" sz="2000" i="0" u="none" strike="noStrike" cap="none" normalizeH="0" baseline="0" dirty="0" smtClean="0">
              <a:ln>
                <a:noFill/>
              </a:ln>
              <a:solidFill>
                <a:schemeClr val="bg1"/>
              </a:solidFill>
              <a:effectLst>
                <a:outerShdw blurRad="38100" dist="38100" dir="2700000" algn="tl">
                  <a:srgbClr val="000000">
                    <a:alpha val="43137"/>
                  </a:srgbClr>
                </a:outerShdw>
              </a:effectLst>
              <a:latin typeface="IranNastaliq" pitchFamily="18" charset="0"/>
              <a:cs typeface="B Majid Shadow"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4000" i="0" u="none" strike="noStrike" cap="none" normalizeH="0" baseline="0" dirty="0" smtClean="0">
                <a:ln>
                  <a:noFill/>
                </a:ln>
                <a:solidFill>
                  <a:schemeClr val="bg1"/>
                </a:solidFill>
                <a:effectLst>
                  <a:outerShdw blurRad="38100" dist="38100" dir="2700000" algn="tl">
                    <a:srgbClr val="000000">
                      <a:alpha val="43137"/>
                    </a:srgbClr>
                  </a:outerShdw>
                </a:effectLst>
                <a:latin typeface="IranNastaliq" pitchFamily="18" charset="0"/>
                <a:ea typeface="Times New Roman" pitchFamily="18" charset="0"/>
              </a:rPr>
              <a:t>توجه 2: </a:t>
            </a:r>
            <a:r>
              <a:rPr kumimoji="0" lang="ar-SA" sz="3600" i="0" u="none" strike="noStrike" cap="none" normalizeH="0" baseline="0" dirty="0" smtClean="0">
                <a:ln>
                  <a:noFill/>
                </a:ln>
                <a:solidFill>
                  <a:schemeClr val="bg1"/>
                </a:solidFill>
                <a:effectLst>
                  <a:outerShdw blurRad="38100" dist="38100" dir="2700000" algn="tl">
                    <a:srgbClr val="000000">
                      <a:alpha val="43137"/>
                    </a:srgbClr>
                  </a:outerShdw>
                </a:effectLst>
                <a:latin typeface="IranNastaliq" pitchFamily="18" charset="0"/>
                <a:ea typeface="Times New Roman" pitchFamily="18" charset="0"/>
                <a:cs typeface="B Majid Shadow" pitchFamily="2" charset="-78"/>
              </a:rPr>
              <a:t>در </a:t>
            </a:r>
            <a:r>
              <a:rPr kumimoji="0" lang="fa-IR" sz="3600" i="0" u="none" strike="noStrike" cap="none" normalizeH="0" baseline="0" dirty="0" smtClean="0">
                <a:ln>
                  <a:noFill/>
                </a:ln>
                <a:solidFill>
                  <a:schemeClr val="bg1"/>
                </a:solidFill>
                <a:effectLst>
                  <a:outerShdw blurRad="38100" dist="38100" dir="2700000" algn="tl">
                    <a:srgbClr val="000000">
                      <a:alpha val="43137"/>
                    </a:srgbClr>
                  </a:outerShdw>
                </a:effectLst>
                <a:latin typeface="IranNastaliq" pitchFamily="18" charset="0"/>
                <a:ea typeface="Times New Roman" pitchFamily="18" charset="0"/>
                <a:cs typeface="B Majid Shadow" pitchFamily="2" charset="-78"/>
              </a:rPr>
              <a:t>ک</a:t>
            </a:r>
            <a:r>
              <a:rPr kumimoji="0" lang="ar-SA" sz="3600" i="0" u="none" strike="noStrike" cap="none" normalizeH="0" baseline="0" dirty="0" smtClean="0">
                <a:ln>
                  <a:noFill/>
                </a:ln>
                <a:solidFill>
                  <a:schemeClr val="bg1"/>
                </a:solidFill>
                <a:effectLst>
                  <a:outerShdw blurRad="38100" dist="38100" dir="2700000" algn="tl">
                    <a:srgbClr val="000000">
                      <a:alpha val="43137"/>
                    </a:srgbClr>
                  </a:outerShdw>
                </a:effectLst>
                <a:latin typeface="IranNastaliq" pitchFamily="18" charset="0"/>
                <a:ea typeface="Times New Roman" pitchFamily="18" charset="0"/>
                <a:cs typeface="B Majid Shadow" pitchFamily="2" charset="-78"/>
              </a:rPr>
              <a:t>لاس های پائین نیز می بایست </a:t>
            </a:r>
            <a:r>
              <a:rPr kumimoji="0" lang="fa-IR" sz="3600" i="0" u="none" strike="noStrike" cap="none" normalizeH="0" baseline="0" dirty="0" smtClean="0">
                <a:ln>
                  <a:noFill/>
                </a:ln>
                <a:solidFill>
                  <a:schemeClr val="bg1"/>
                </a:solidFill>
                <a:effectLst>
                  <a:outerShdw blurRad="38100" dist="38100" dir="2700000" algn="tl">
                    <a:srgbClr val="000000">
                      <a:alpha val="43137"/>
                    </a:srgbClr>
                  </a:outerShdw>
                </a:effectLst>
                <a:latin typeface="IranNastaliq" pitchFamily="18" charset="0"/>
                <a:ea typeface="Times New Roman" pitchFamily="18" charset="0"/>
                <a:cs typeface="B Majid Shadow" pitchFamily="2" charset="-78"/>
              </a:rPr>
              <a:t>ت</a:t>
            </a:r>
            <a:r>
              <a:rPr kumimoji="0" lang="ar-SA" sz="3600" i="0" u="none" strike="noStrike" cap="none" normalizeH="0" baseline="0" dirty="0" smtClean="0">
                <a:ln>
                  <a:noFill/>
                </a:ln>
                <a:solidFill>
                  <a:schemeClr val="bg1"/>
                </a:solidFill>
                <a:effectLst>
                  <a:outerShdw blurRad="38100" dist="38100" dir="2700000" algn="tl">
                    <a:srgbClr val="000000">
                      <a:alpha val="43137"/>
                    </a:srgbClr>
                  </a:outerShdw>
                </a:effectLst>
                <a:latin typeface="IranNastaliq" pitchFamily="18" charset="0"/>
                <a:ea typeface="Times New Roman" pitchFamily="18" charset="0"/>
                <a:cs typeface="B Majid Shadow" pitchFamily="2" charset="-78"/>
              </a:rPr>
              <a:t>وجه داشت که </a:t>
            </a:r>
            <a:r>
              <a:rPr kumimoji="0" lang="fa-IR" sz="3600" i="0" u="none" strike="noStrike" cap="none" normalizeH="0" baseline="0" dirty="0" smtClean="0">
                <a:ln>
                  <a:noFill/>
                </a:ln>
                <a:solidFill>
                  <a:schemeClr val="bg1"/>
                </a:solidFill>
                <a:effectLst>
                  <a:outerShdw blurRad="38100" dist="38100" dir="2700000" algn="tl">
                    <a:srgbClr val="000000">
                      <a:alpha val="43137"/>
                    </a:srgbClr>
                  </a:outerShdw>
                </a:effectLst>
                <a:latin typeface="IranNastaliq" pitchFamily="18" charset="0"/>
                <a:ea typeface="Times New Roman" pitchFamily="18" charset="0"/>
                <a:cs typeface="B Majid Shadow" pitchFamily="2" charset="-78"/>
              </a:rPr>
              <a:t>دستی که میله را می گیرد </a:t>
            </a:r>
            <a:r>
              <a:rPr kumimoji="0" lang="ar-SA" sz="3600" i="0" u="none" strike="noStrike" cap="none" normalizeH="0" baseline="0" dirty="0" smtClean="0">
                <a:ln>
                  <a:noFill/>
                </a:ln>
                <a:solidFill>
                  <a:schemeClr val="bg1"/>
                </a:solidFill>
                <a:effectLst>
                  <a:outerShdw blurRad="38100" dist="38100" dir="2700000" algn="tl">
                    <a:srgbClr val="000000">
                      <a:alpha val="43137"/>
                    </a:srgbClr>
                  </a:outerShdw>
                </a:effectLst>
                <a:latin typeface="IranNastaliq" pitchFamily="18" charset="0"/>
                <a:ea typeface="Times New Roman" pitchFamily="18" charset="0"/>
                <a:cs typeface="B Majid Shadow" pitchFamily="2" charset="-78"/>
              </a:rPr>
              <a:t> قبل از  بخش های </a:t>
            </a:r>
            <a:r>
              <a:rPr kumimoji="0" lang="fa-IR" sz="3600" i="0" u="none" strike="noStrike" cap="none" normalizeH="0" baseline="0" dirty="0" smtClean="0">
                <a:ln>
                  <a:noFill/>
                </a:ln>
                <a:solidFill>
                  <a:schemeClr val="bg1"/>
                </a:solidFill>
                <a:effectLst>
                  <a:outerShdw blurRad="38100" dist="38100" dir="2700000" algn="tl">
                    <a:srgbClr val="000000">
                      <a:alpha val="43137"/>
                    </a:srgbClr>
                  </a:outerShdw>
                </a:effectLst>
                <a:latin typeface="IranNastaliq" pitchFamily="18" charset="0"/>
                <a:ea typeface="Times New Roman" pitchFamily="18" charset="0"/>
                <a:cs typeface="B Majid Shadow" pitchFamily="2" charset="-78"/>
              </a:rPr>
              <a:t>دیگه </a:t>
            </a:r>
            <a:r>
              <a:rPr kumimoji="0" lang="ar-SA" sz="3600" i="0" u="none" strike="noStrike" cap="none" normalizeH="0" baseline="0" dirty="0" smtClean="0">
                <a:ln>
                  <a:noFill/>
                </a:ln>
                <a:solidFill>
                  <a:schemeClr val="bg1"/>
                </a:solidFill>
                <a:effectLst>
                  <a:outerShdw blurRad="38100" dist="38100" dir="2700000" algn="tl">
                    <a:srgbClr val="000000">
                      <a:alpha val="43137"/>
                    </a:srgbClr>
                  </a:outerShdw>
                </a:effectLst>
                <a:latin typeface="IranNastaliq" pitchFamily="18" charset="0"/>
                <a:ea typeface="Times New Roman" pitchFamily="18" charset="0"/>
                <a:cs typeface="B Majid Shadow" pitchFamily="2" charset="-78"/>
              </a:rPr>
              <a:t>به خصوص دست پرتاب حرکت نمایند.</a:t>
            </a:r>
            <a:endParaRPr kumimoji="0" lang="ar-SA" sz="5400" i="0" u="none" strike="noStrike" cap="none" normalizeH="0" baseline="0" dirty="0" smtClean="0">
              <a:ln>
                <a:noFill/>
              </a:ln>
              <a:solidFill>
                <a:schemeClr val="bg1"/>
              </a:solidFill>
              <a:effectLst>
                <a:outerShdw blurRad="38100" dist="38100" dir="2700000" algn="tl">
                  <a:srgbClr val="000000">
                    <a:alpha val="43137"/>
                  </a:srgbClr>
                </a:outerShdw>
              </a:effectLst>
              <a:latin typeface="IranNastaliq" pitchFamily="18" charset="0"/>
              <a:cs typeface="B Majid Shadow" pitchFamily="2" charset="-78"/>
            </a:endParaRPr>
          </a:p>
        </p:txBody>
      </p: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13494" y="84403"/>
            <a:ext cx="6200736" cy="461665"/>
          </a:xfrm>
          <a:prstGeom prst="rect">
            <a:avLst/>
          </a:prstGeom>
          <a:solidFill>
            <a:srgbClr val="F30D33"/>
          </a:solidFill>
          <a:ln w="28575">
            <a:noFill/>
          </a:ln>
        </p:spPr>
        <p:txBody>
          <a:bodyPr wrap="none">
            <a:spAutoFit/>
          </a:bodyPr>
          <a:lstStyle/>
          <a:p>
            <a:pPr rtl="0">
              <a:defRPr/>
            </a:pPr>
            <a:r>
              <a:rPr lang="ar-SA" sz="2400" dirty="0" smtClean="0">
                <a:solidFill>
                  <a:schemeClr val="bg1"/>
                </a:solidFill>
                <a:effectLst>
                  <a:outerShdw blurRad="38100" dist="38100" dir="2700000" algn="tl">
                    <a:srgbClr val="000000"/>
                  </a:outerShdw>
                </a:effectLst>
              </a:rPr>
              <a:t>تجزيه و تحليل تكنيكي پرتاب</a:t>
            </a:r>
            <a:r>
              <a:rPr lang="fa-IR" sz="2400" dirty="0" smtClean="0">
                <a:solidFill>
                  <a:schemeClr val="bg1"/>
                </a:solidFill>
                <a:effectLst>
                  <a:outerShdw blurRad="38100" dist="38100" dir="2700000" algn="tl">
                    <a:srgbClr val="000000"/>
                  </a:outerShdw>
                </a:effectLst>
              </a:rPr>
              <a:t> وزنه درکلاس های نشسته</a:t>
            </a:r>
            <a:r>
              <a:rPr lang="fa-IR" sz="1600" dirty="0" smtClean="0">
                <a:solidFill>
                  <a:schemeClr val="bg1"/>
                </a:solidFill>
                <a:effectLst>
                  <a:outerShdw blurRad="38100" dist="38100" dir="2700000" algn="tl">
                    <a:srgbClr val="000000"/>
                  </a:outerShdw>
                </a:effectLst>
              </a:rPr>
              <a:t> </a:t>
            </a:r>
            <a:endParaRPr lang="fa-IR" sz="2000" b="1" dirty="0">
              <a:solidFill>
                <a:schemeClr val="bg1"/>
              </a:solidFill>
              <a:effectLst>
                <a:outerShdw blurRad="38100" dist="38100" dir="2700000" algn="tl">
                  <a:srgbClr val="000000">
                    <a:alpha val="43137"/>
                  </a:srgbClr>
                </a:outerShdw>
              </a:effectLst>
              <a:latin typeface="Tahoma" pitchFamily="34" charset="0"/>
            </a:endParaRPr>
          </a:p>
        </p:txBody>
      </p:sp>
      <p:sp>
        <p:nvSpPr>
          <p:cNvPr id="16386" name="Text Box 2"/>
          <p:cNvSpPr txBox="1">
            <a:spLocks noChangeArrowheads="1"/>
          </p:cNvSpPr>
          <p:nvPr/>
        </p:nvSpPr>
        <p:spPr bwMode="auto">
          <a:xfrm>
            <a:off x="1193800" y="577850"/>
            <a:ext cx="3344863" cy="2501900"/>
          </a:xfrm>
          <a:prstGeom prst="rect">
            <a:avLst/>
          </a:prstGeom>
          <a:solidFill>
            <a:srgbClr val="FFFFFF"/>
          </a:solidFill>
          <a:ln w="9525">
            <a:noFill/>
            <a:miter lim="800000"/>
            <a:headEnd/>
            <a:tailEnd/>
          </a:ln>
        </p:spPr>
        <p:txBody>
          <a:bodyPr vert="horz" wrap="none" lIns="91440" tIns="45720" rIns="91440" bIns="45720" numCol="1" anchor="t" anchorCtr="0" compatLnSpc="1">
            <a:prstTxWarp prst="textNoShape">
              <a:avLst/>
            </a:prstTxWarp>
            <a:spAutoFit/>
          </a:bodyPr>
          <a:lstStyle/>
          <a:p>
            <a:endParaRPr lang="en-US"/>
          </a:p>
        </p:txBody>
      </p:sp>
      <p:sp>
        <p:nvSpPr>
          <p:cNvPr id="16387" name="Rectangle 3"/>
          <p:cNvSpPr>
            <a:spLocks noChangeArrowheads="1"/>
          </p:cNvSpPr>
          <p:nvPr/>
        </p:nvSpPr>
        <p:spPr bwMode="auto">
          <a:xfrm>
            <a:off x="457204" y="1787318"/>
            <a:ext cx="8319837" cy="3539430"/>
          </a:xfrm>
          <a:prstGeom prst="rect">
            <a:avLst/>
          </a:prstGeom>
          <a:solidFill>
            <a:srgbClr val="F30D3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rgbClr val="FFC000"/>
                </a:solidFill>
                <a:effectLst>
                  <a:outerShdw blurRad="38100" dist="38100" dir="2700000" algn="tl">
                    <a:srgbClr val="000000">
                      <a:alpha val="43137"/>
                    </a:srgbClr>
                  </a:outerShdw>
                </a:effectLst>
                <a:latin typeface="IranNastaliq" pitchFamily="18" charset="0"/>
                <a:ea typeface="Times New Roman" pitchFamily="18" charset="0"/>
                <a:cs typeface="IranNastaliq" pitchFamily="18" charset="0"/>
              </a:rPr>
              <a:t>تنه را</a:t>
            </a:r>
            <a:r>
              <a:rPr kumimoji="0" lang="ar-SA" sz="2800" b="1" i="0" u="none" strike="noStrike" cap="none" normalizeH="0" baseline="0" dirty="0" smtClean="0">
                <a:ln>
                  <a:noFill/>
                </a:ln>
                <a:solidFill>
                  <a:srgbClr val="FFC000"/>
                </a:solidFill>
                <a:effectLst>
                  <a:outerShdw blurRad="38100" dist="38100" dir="2700000" algn="tl">
                    <a:srgbClr val="000000">
                      <a:alpha val="43137"/>
                    </a:srgbClr>
                  </a:outerShdw>
                </a:effectLst>
                <a:latin typeface="IranNastaliq" pitchFamily="18" charset="0"/>
                <a:ea typeface="Times New Roman" pitchFamily="18" charset="0"/>
                <a:cs typeface="IranNastaliq" pitchFamily="18" charset="0"/>
              </a:rPr>
              <a:t> رو به جلو و رو به مسير پرتاب حركت داده به طوري كه دست حامل وزنه همچنان در عقب نگه داشته شود .( در کلاس های بالا)</a:t>
            </a:r>
            <a:endParaRPr kumimoji="0" lang="fa-IR" sz="2800" b="1" i="0" u="none" strike="noStrike" cap="none" normalizeH="0" baseline="0" dirty="0" smtClean="0">
              <a:ln>
                <a:noFill/>
              </a:ln>
              <a:solidFill>
                <a:srgbClr val="FFC000"/>
              </a:solidFill>
              <a:effectLst>
                <a:outerShdw blurRad="38100" dist="38100" dir="2700000" algn="tl">
                  <a:srgbClr val="000000">
                    <a:alpha val="43137"/>
                  </a:srgbClr>
                </a:outerShdw>
              </a:effectLst>
              <a:latin typeface="IranNastaliq" pitchFamily="18" charset="0"/>
              <a:ea typeface="Times New Roman" pitchFamily="18" charset="0"/>
              <a:cs typeface="IranNastaliq" pitchFamily="18" charset="0"/>
            </a:endParaRPr>
          </a:p>
          <a:p>
            <a:pPr marL="0" marR="0" lvl="0" indent="0" defTabSz="914400" rtl="1"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rgbClr val="FFC000"/>
              </a:solidFill>
              <a:effectLst>
                <a:outerShdw blurRad="38100" dist="38100" dir="2700000" algn="tl">
                  <a:srgbClr val="000000">
                    <a:alpha val="43137"/>
                  </a:srgbClr>
                </a:outerShdw>
              </a:effectLst>
              <a:latin typeface="IranNastaliq" pitchFamily="18" charset="0"/>
              <a:cs typeface="IranNastaliq" pitchFamily="18"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FFC000"/>
                </a:solidFill>
                <a:effectLst>
                  <a:outerShdw blurRad="38100" dist="38100" dir="2700000" algn="tl">
                    <a:srgbClr val="000000">
                      <a:alpha val="43137"/>
                    </a:srgbClr>
                  </a:outerShdw>
                </a:effectLst>
                <a:latin typeface="IranNastaliq" pitchFamily="18" charset="0"/>
                <a:ea typeface="Times New Roman" pitchFamily="18" charset="0"/>
                <a:cs typeface="IranNastaliq" pitchFamily="18" charset="0"/>
              </a:rPr>
              <a:t>- در این مرحله می بایست مسیر حرکت وزنه از عقب و پائین به سمت جلو و بالا باشد و سعی شود از بیشترین دامنه حرکتی استفاده نمود. بدین صورت که طول مسیر حرکت وزنه از ابتدا تا رهایی، طولانی بوده و هرچه به سمت رهایی وزنه می رسد بر سرعت آن افزوده شود.</a:t>
            </a:r>
            <a:endParaRPr kumimoji="0" lang="en-US" sz="2800" b="1" i="0" u="none" strike="noStrike" cap="none" normalizeH="0" baseline="0" dirty="0" smtClean="0">
              <a:ln>
                <a:noFill/>
              </a:ln>
              <a:solidFill>
                <a:srgbClr val="FFC000"/>
              </a:solidFill>
              <a:effectLst>
                <a:outerShdw blurRad="38100" dist="38100" dir="2700000" algn="tl">
                  <a:srgbClr val="000000">
                    <a:alpha val="43137"/>
                  </a:srgbClr>
                </a:outerShdw>
              </a:effectLst>
              <a:latin typeface="IranNastaliq" pitchFamily="18" charset="0"/>
              <a:cs typeface="IranNastaliq"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cs typeface="Arial" pitchFamily="34" charset="0"/>
            </a:endParaRPr>
          </a:p>
        </p:txBody>
      </p:sp>
      <p:sp>
        <p:nvSpPr>
          <p:cNvPr id="16388" name="Rectangle 4"/>
          <p:cNvSpPr>
            <a:spLocks noChangeArrowheads="1"/>
          </p:cNvSpPr>
          <p:nvPr/>
        </p:nvSpPr>
        <p:spPr bwMode="auto">
          <a:xfrm>
            <a:off x="0" y="2867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7" descr="http://fashnews.ir/images/news/34792/thumbs/34792.jpg"/>
          <p:cNvPicPr>
            <a:picLocks noChangeAspect="1" noChangeArrowheads="1"/>
          </p:cNvPicPr>
          <p:nvPr/>
        </p:nvPicPr>
        <p:blipFill>
          <a:blip r:embed="rId3"/>
          <a:srcRect/>
          <a:stretch>
            <a:fillRect/>
          </a:stretch>
        </p:blipFill>
        <p:spPr bwMode="auto">
          <a:xfrm>
            <a:off x="6849512" y="5619136"/>
            <a:ext cx="2294488" cy="1238864"/>
          </a:xfrm>
          <a:prstGeom prst="rect">
            <a:avLst/>
          </a:prstGeom>
          <a:noFill/>
        </p:spPr>
      </p:pic>
      <p:sp>
        <p:nvSpPr>
          <p:cNvPr id="9" name="Oval 8"/>
          <p:cNvSpPr/>
          <p:nvPr/>
        </p:nvSpPr>
        <p:spPr bwMode="auto">
          <a:xfrm rot="1018067">
            <a:off x="6277272" y="330417"/>
            <a:ext cx="2886217" cy="709210"/>
          </a:xfrm>
          <a:prstGeom prst="ellipse">
            <a:avLst/>
          </a:prstGeom>
          <a:solidFill>
            <a:srgbClr val="F30D33"/>
          </a:solidFill>
          <a:ln>
            <a:headEnd type="none" w="med" len="med"/>
            <a:tailEnd type="none" w="med" len="med"/>
          </a:ln>
          <a:effectLst>
            <a:outerShdw blurRad="50800" dist="38100" dir="5400000" sx="103000" sy="103000" algn="tl" rotWithShape="0">
              <a:prstClr val="black"/>
            </a:outerShdw>
          </a:effectLst>
        </p:spPr>
        <p:style>
          <a:lnRef idx="0">
            <a:schemeClr val="accent6"/>
          </a:lnRef>
          <a:fillRef idx="3">
            <a:schemeClr val="accent6"/>
          </a:fillRef>
          <a:effectRef idx="3">
            <a:schemeClr val="accent6"/>
          </a:effectRef>
          <a:fontRef idx="minor">
            <a:schemeClr val="lt1"/>
          </a:fontRef>
        </p:style>
        <p:txBody>
          <a:bodyPr rtlCol="1"/>
          <a:lstStyle/>
          <a:p>
            <a:pPr algn="ctr" defTabSz="914400">
              <a:defRPr/>
            </a:pPr>
            <a:r>
              <a:rPr lang="fa-IR" sz="2000" b="1" dirty="0" smtClean="0">
                <a:solidFill>
                  <a:schemeClr val="bg1"/>
                </a:solidFill>
                <a:effectLst>
                  <a:outerShdw blurRad="50800" dist="50800" dir="5400000" sx="107000" sy="107000" algn="ctr" rotWithShape="0">
                    <a:schemeClr val="tx1"/>
                  </a:outerShdw>
                </a:effectLst>
                <a:cs typeface="B Titr" pitchFamily="2" charset="-78"/>
              </a:rPr>
              <a:t>3) مرحله  رهایی:</a:t>
            </a:r>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6931" y="84403"/>
            <a:ext cx="6287299" cy="461665"/>
          </a:xfrm>
          <a:prstGeom prst="rect">
            <a:avLst/>
          </a:prstGeom>
          <a:solidFill>
            <a:srgbClr val="F30D33"/>
          </a:solidFill>
          <a:ln w="28575">
            <a:noFill/>
          </a:ln>
        </p:spPr>
        <p:txBody>
          <a:bodyPr wrap="none">
            <a:spAutoFit/>
          </a:bodyPr>
          <a:lstStyle/>
          <a:p>
            <a:pPr rtl="0">
              <a:defRPr/>
            </a:pPr>
            <a:r>
              <a:rPr lang="ar-SA" sz="2400" dirty="0" smtClean="0">
                <a:solidFill>
                  <a:schemeClr val="bg1"/>
                </a:solidFill>
                <a:effectLst>
                  <a:outerShdw blurRad="38100" dist="38100" dir="2700000" algn="tl">
                    <a:srgbClr val="000000"/>
                  </a:outerShdw>
                </a:effectLst>
              </a:rPr>
              <a:t>تجزيه و تحليل تكنيكي پرتاب</a:t>
            </a:r>
            <a:r>
              <a:rPr lang="fa-IR" sz="2400" dirty="0" smtClean="0">
                <a:solidFill>
                  <a:schemeClr val="bg1"/>
                </a:solidFill>
                <a:effectLst>
                  <a:outerShdw blurRad="38100" dist="38100" dir="2700000" algn="tl">
                    <a:srgbClr val="000000"/>
                  </a:outerShdw>
                </a:effectLst>
              </a:rPr>
              <a:t> نیزه درکلاس های نشسته</a:t>
            </a:r>
            <a:r>
              <a:rPr lang="fa-IR" sz="1600" dirty="0" smtClean="0">
                <a:solidFill>
                  <a:schemeClr val="bg1"/>
                </a:solidFill>
                <a:effectLst>
                  <a:outerShdw blurRad="38100" dist="38100" dir="2700000" algn="tl">
                    <a:srgbClr val="000000"/>
                  </a:outerShdw>
                </a:effectLst>
              </a:rPr>
              <a:t> </a:t>
            </a:r>
            <a:endParaRPr lang="fa-IR" sz="2000" b="1" dirty="0">
              <a:solidFill>
                <a:schemeClr val="bg1"/>
              </a:solidFill>
              <a:effectLst>
                <a:outerShdw blurRad="38100" dist="38100" dir="2700000" algn="tl">
                  <a:srgbClr val="000000">
                    <a:alpha val="43137"/>
                  </a:srgbClr>
                </a:outerShdw>
              </a:effectLst>
              <a:latin typeface="Tahoma" pitchFamily="34" charset="0"/>
            </a:endParaRPr>
          </a:p>
        </p:txBody>
      </p:sp>
      <p:sp>
        <p:nvSpPr>
          <p:cNvPr id="14337" name="Rectangle 1"/>
          <p:cNvSpPr>
            <a:spLocks noChangeArrowheads="1"/>
          </p:cNvSpPr>
          <p:nvPr/>
        </p:nvSpPr>
        <p:spPr bwMode="auto">
          <a:xfrm>
            <a:off x="563338" y="1837958"/>
            <a:ext cx="8097153" cy="1815882"/>
          </a:xfrm>
          <a:prstGeom prst="rect">
            <a:avLst/>
          </a:prstGeom>
          <a:solidFill>
            <a:srgbClr val="FFC000"/>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pPr>
            <a:r>
              <a:rPr kumimoji="0" lang="fa-IR" sz="2800" b="1" i="0" u="none" strike="noStrike" cap="none" normalizeH="0" baseline="0" dirty="0" smtClean="0">
                <a:ln>
                  <a:noFill/>
                </a:ln>
                <a:solidFill>
                  <a:srgbClr val="FF0000"/>
                </a:solidFill>
                <a:effectLst>
                  <a:outerShdw blurRad="38100" dist="38100" dir="2700000" algn="tl">
                    <a:srgbClr val="000000">
                      <a:alpha val="43137"/>
                    </a:srgbClr>
                  </a:outerShdw>
                </a:effectLst>
                <a:ea typeface="Times New Roman" pitchFamily="18" charset="0"/>
              </a:rPr>
              <a:t>- </a:t>
            </a:r>
            <a:r>
              <a:rPr kumimoji="0" lang="ar-SA" sz="2800" b="1" i="0" u="none" strike="noStrike" cap="none" normalizeH="0" baseline="0" dirty="0" smtClean="0">
                <a:ln>
                  <a:noFill/>
                </a:ln>
                <a:solidFill>
                  <a:srgbClr val="FF0000"/>
                </a:solidFill>
                <a:effectLst>
                  <a:outerShdw blurRad="38100" dist="38100" dir="2700000" algn="tl">
                    <a:srgbClr val="000000">
                      <a:alpha val="43137"/>
                    </a:srgbClr>
                  </a:outerShdw>
                </a:effectLst>
                <a:ea typeface="Times New Roman" pitchFamily="18" charset="0"/>
              </a:rPr>
              <a:t>نیرو را می بایست از عقب به طرف جلو و بالا انتقال داد.</a:t>
            </a:r>
            <a:endParaRPr kumimoji="0" lang="fa-IR" sz="2800" b="1" i="0" u="none" strike="noStrike" cap="none" normalizeH="0" baseline="0" dirty="0" smtClean="0">
              <a:ln>
                <a:noFill/>
              </a:ln>
              <a:solidFill>
                <a:srgbClr val="FF0000"/>
              </a:solidFill>
              <a:effectLst>
                <a:outerShdw blurRad="38100" dist="38100" dir="2700000" algn="tl">
                  <a:srgbClr val="000000">
                    <a:alpha val="43137"/>
                  </a:srgbClr>
                </a:outerShdw>
              </a:effectLst>
              <a:ea typeface="Times New Roman" pitchFamily="18" charset="0"/>
            </a:endParaRPr>
          </a:p>
          <a:p>
            <a:pPr marL="0" marR="0" lvl="0" indent="0" algn="justLow" defTabSz="914400" rtl="1" eaLnBrk="1" fontAlgn="base" latinLnBrk="0" hangingPunct="1">
              <a:lnSpc>
                <a:spcPct val="100000"/>
              </a:lnSpc>
              <a:spcBef>
                <a:spcPct val="0"/>
              </a:spcBef>
              <a:spcAft>
                <a:spcPct val="0"/>
              </a:spcAft>
              <a:buClrTx/>
              <a:buSzTx/>
              <a:buFontTx/>
              <a:buChar char="-"/>
              <a:tabLst/>
            </a:pPr>
            <a:endParaRPr kumimoji="0" lang="en-US" sz="1400" b="1" i="0" u="none" strike="noStrike" cap="none" normalizeH="0" baseline="0" dirty="0" smtClean="0">
              <a:ln>
                <a:noFill/>
              </a:ln>
              <a:solidFill>
                <a:srgbClr val="FF0000"/>
              </a:solidFill>
              <a:effectLst>
                <a:outerShdw blurRad="38100" dist="38100" dir="2700000" algn="tl">
                  <a:srgbClr val="000000">
                    <a:alpha val="43137"/>
                  </a:srgbClr>
                </a:outerShdw>
              </a:effectLst>
            </a:endParaRPr>
          </a:p>
          <a:p>
            <a:pPr marL="0" marR="0" lvl="0" indent="0" algn="justLow" defTabSz="914400" rtl="1" eaLnBrk="0" fontAlgn="base" latinLnBrk="0" hangingPunct="0">
              <a:lnSpc>
                <a:spcPct val="100000"/>
              </a:lnSpc>
              <a:spcBef>
                <a:spcPct val="0"/>
              </a:spcBef>
              <a:spcAft>
                <a:spcPct val="0"/>
              </a:spcAft>
              <a:buClrTx/>
              <a:buSzTx/>
              <a:tabLst/>
            </a:pPr>
            <a:r>
              <a:rPr kumimoji="0" lang="fa-IR" sz="2800" b="1" i="0" u="none" strike="noStrike" cap="none" normalizeH="0" baseline="0" dirty="0" smtClean="0">
                <a:ln>
                  <a:noFill/>
                </a:ln>
                <a:solidFill>
                  <a:srgbClr val="FF0000"/>
                </a:solidFill>
                <a:effectLst>
                  <a:outerShdw blurRad="38100" dist="38100" dir="2700000" algn="tl">
                    <a:srgbClr val="000000">
                      <a:alpha val="43137"/>
                    </a:srgbClr>
                  </a:outerShdw>
                </a:effectLst>
                <a:ea typeface="Times New Roman" pitchFamily="18" charset="0"/>
              </a:rPr>
              <a:t>- </a:t>
            </a:r>
            <a:r>
              <a:rPr kumimoji="0" lang="ar-SA" sz="2800" b="1" i="0" u="none" strike="noStrike" cap="none" normalizeH="0" baseline="0" dirty="0" smtClean="0">
                <a:ln>
                  <a:noFill/>
                </a:ln>
                <a:solidFill>
                  <a:srgbClr val="FF0000"/>
                </a:solidFill>
                <a:effectLst>
                  <a:outerShdw blurRad="38100" dist="38100" dir="2700000" algn="tl">
                    <a:srgbClr val="000000">
                      <a:alpha val="43137"/>
                    </a:srgbClr>
                  </a:outerShdw>
                </a:effectLst>
                <a:ea typeface="Times New Roman" pitchFamily="18" charset="0"/>
              </a:rPr>
              <a:t>مسیر بردار و برآیند نیرو ها می بایست در جهت پرتاب باشد.</a:t>
            </a:r>
            <a:endParaRPr kumimoji="0" lang="fa-IR" sz="2800" b="1" i="0" u="none" strike="noStrike" cap="none" normalizeH="0" baseline="0" dirty="0" smtClean="0">
              <a:ln>
                <a:noFill/>
              </a:ln>
              <a:solidFill>
                <a:srgbClr val="FF0000"/>
              </a:solidFill>
              <a:effectLst>
                <a:outerShdw blurRad="38100" dist="38100" dir="2700000" algn="tl">
                  <a:srgbClr val="000000">
                    <a:alpha val="43137"/>
                  </a:srgbClr>
                </a:outerShdw>
              </a:effectLst>
              <a:ea typeface="Times New Roman" pitchFamily="18" charset="0"/>
            </a:endParaRPr>
          </a:p>
          <a:p>
            <a:pPr marL="0" marR="0" lvl="0" indent="0" algn="justLow" defTabSz="914400" rtl="1" eaLnBrk="0" fontAlgn="base" latinLnBrk="0" hangingPunct="0">
              <a:lnSpc>
                <a:spcPct val="100000"/>
              </a:lnSpc>
              <a:spcBef>
                <a:spcPct val="0"/>
              </a:spcBef>
              <a:spcAft>
                <a:spcPct val="0"/>
              </a:spcAft>
              <a:buClrTx/>
              <a:buSzTx/>
              <a:tabLst/>
            </a:pPr>
            <a:endParaRPr kumimoji="0" lang="en-US" sz="1400" b="1" i="0" u="none" strike="noStrike" cap="none" normalizeH="0" baseline="0" dirty="0" smtClean="0">
              <a:ln>
                <a:noFill/>
              </a:ln>
              <a:solidFill>
                <a:srgbClr val="FF0000"/>
              </a:solidFill>
              <a:effectLst>
                <a:outerShdw blurRad="38100" dist="38100" dir="2700000" algn="tl">
                  <a:srgbClr val="000000">
                    <a:alpha val="43137"/>
                  </a:srgbClr>
                </a:outerShdw>
              </a:effectLst>
            </a:endParaRPr>
          </a:p>
          <a:p>
            <a:pPr marL="0" marR="0" lvl="0" indent="0" algn="justLow" defTabSz="914400" rtl="1" eaLnBrk="0" fontAlgn="base" latinLnBrk="0" hangingPunct="0">
              <a:lnSpc>
                <a:spcPct val="100000"/>
              </a:lnSpc>
              <a:spcBef>
                <a:spcPct val="0"/>
              </a:spcBef>
              <a:spcAft>
                <a:spcPct val="0"/>
              </a:spcAft>
              <a:buClrTx/>
              <a:buSzTx/>
              <a:buFontTx/>
              <a:buNone/>
              <a:tabLst/>
            </a:pPr>
            <a:r>
              <a:rPr lang="fa-IR" sz="2800" b="1" dirty="0" smtClean="0">
                <a:solidFill>
                  <a:srgbClr val="FF0000"/>
                </a:solidFill>
                <a:effectLst>
                  <a:outerShdw blurRad="38100" dist="38100" dir="2700000" algn="tl">
                    <a:srgbClr val="000000">
                      <a:alpha val="43137"/>
                    </a:srgbClr>
                  </a:outerShdw>
                </a:effectLst>
                <a:ea typeface="Times New Roman" pitchFamily="18" charset="0"/>
              </a:rPr>
              <a:t>-</a:t>
            </a:r>
            <a:r>
              <a:rPr kumimoji="0" lang="ar-SA" sz="2800" b="1" i="0" u="none" strike="noStrike" cap="none" normalizeH="0" baseline="0" dirty="0" smtClean="0">
                <a:ln>
                  <a:noFill/>
                </a:ln>
                <a:solidFill>
                  <a:srgbClr val="FF0000"/>
                </a:solidFill>
                <a:effectLst>
                  <a:outerShdw blurRad="38100" dist="38100" dir="2700000" algn="tl">
                    <a:srgbClr val="000000">
                      <a:alpha val="43137"/>
                    </a:srgbClr>
                  </a:outerShdw>
                </a:effectLst>
                <a:ea typeface="Times New Roman" pitchFamily="18" charset="0"/>
              </a:rPr>
              <a:t> دامنه حرکتی بیشتر، سبب افزایش برد پرتاب می شود.</a:t>
            </a:r>
            <a:endParaRPr kumimoji="0" lang="ar-SA" sz="4000" b="1" i="0" u="none" strike="noStrike" cap="none" normalizeH="0" baseline="0" dirty="0" smtClean="0">
              <a:ln>
                <a:noFill/>
              </a:ln>
              <a:solidFill>
                <a:srgbClr val="FF0000"/>
              </a:solidFill>
              <a:effectLst>
                <a:outerShdw blurRad="38100" dist="38100" dir="2700000" algn="tl">
                  <a:srgbClr val="000000">
                    <a:alpha val="43137"/>
                  </a:srgbClr>
                </a:outerShdw>
              </a:effectLst>
            </a:endParaRPr>
          </a:p>
        </p:txBody>
      </p:sp>
      <p:pic>
        <p:nvPicPr>
          <p:cNvPr id="8" name="Picture 7" descr="http://fashnews.ir/images/news/34792/thumbs/34792.jpg"/>
          <p:cNvPicPr>
            <a:picLocks noChangeAspect="1" noChangeArrowheads="1"/>
          </p:cNvPicPr>
          <p:nvPr/>
        </p:nvPicPr>
        <p:blipFill>
          <a:blip r:embed="rId2"/>
          <a:srcRect/>
          <a:stretch>
            <a:fillRect/>
          </a:stretch>
        </p:blipFill>
        <p:spPr bwMode="auto">
          <a:xfrm>
            <a:off x="6849512" y="5619136"/>
            <a:ext cx="2294488" cy="1238864"/>
          </a:xfrm>
          <a:prstGeom prst="rect">
            <a:avLst/>
          </a:prstGeom>
          <a:noFill/>
        </p:spPr>
      </p:pic>
      <p:sp>
        <p:nvSpPr>
          <p:cNvPr id="6" name="Oval 5"/>
          <p:cNvSpPr/>
          <p:nvPr/>
        </p:nvSpPr>
        <p:spPr bwMode="auto">
          <a:xfrm rot="1018067">
            <a:off x="6277272" y="330417"/>
            <a:ext cx="2886217" cy="709210"/>
          </a:xfrm>
          <a:prstGeom prst="ellipse">
            <a:avLst/>
          </a:prstGeom>
          <a:solidFill>
            <a:srgbClr val="F30D33"/>
          </a:solidFill>
          <a:ln>
            <a:headEnd type="none" w="med" len="med"/>
            <a:tailEnd type="none" w="med" len="med"/>
          </a:ln>
          <a:effectLst>
            <a:outerShdw blurRad="50800" dist="38100" dir="5400000" sx="103000" sy="103000" algn="tl" rotWithShape="0">
              <a:prstClr val="black"/>
            </a:outerShdw>
          </a:effectLst>
        </p:spPr>
        <p:style>
          <a:lnRef idx="0">
            <a:schemeClr val="accent6"/>
          </a:lnRef>
          <a:fillRef idx="3">
            <a:schemeClr val="accent6"/>
          </a:fillRef>
          <a:effectRef idx="3">
            <a:schemeClr val="accent6"/>
          </a:effectRef>
          <a:fontRef idx="minor">
            <a:schemeClr val="lt1"/>
          </a:fontRef>
        </p:style>
        <p:txBody>
          <a:bodyPr rtlCol="1"/>
          <a:lstStyle/>
          <a:p>
            <a:pPr algn="ctr" defTabSz="914400">
              <a:defRPr/>
            </a:pPr>
            <a:r>
              <a:rPr lang="fa-IR" sz="2000" b="1" dirty="0" smtClean="0">
                <a:solidFill>
                  <a:schemeClr val="bg1"/>
                </a:solidFill>
                <a:effectLst>
                  <a:outerShdw blurRad="50800" dist="50800" dir="5400000" sx="107000" sy="107000" algn="ctr" rotWithShape="0">
                    <a:schemeClr val="tx1"/>
                  </a:outerShdw>
                </a:effectLst>
                <a:cs typeface="B Titr" pitchFamily="2" charset="-78"/>
              </a:rPr>
              <a:t>3) مرحله  رهایی:</a:t>
            </a:r>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3494" y="84403"/>
            <a:ext cx="6200736" cy="461665"/>
          </a:xfrm>
          <a:prstGeom prst="rect">
            <a:avLst/>
          </a:prstGeom>
          <a:solidFill>
            <a:srgbClr val="F30D33"/>
          </a:solidFill>
          <a:ln w="28575">
            <a:noFill/>
          </a:ln>
        </p:spPr>
        <p:txBody>
          <a:bodyPr wrap="none">
            <a:spAutoFit/>
          </a:bodyPr>
          <a:lstStyle/>
          <a:p>
            <a:pPr rtl="0">
              <a:defRPr/>
            </a:pPr>
            <a:r>
              <a:rPr lang="ar-SA" sz="2400" dirty="0" smtClean="0">
                <a:solidFill>
                  <a:schemeClr val="bg1"/>
                </a:solidFill>
                <a:effectLst>
                  <a:outerShdw blurRad="38100" dist="38100" dir="2700000" algn="tl">
                    <a:srgbClr val="000000"/>
                  </a:outerShdw>
                </a:effectLst>
              </a:rPr>
              <a:t>تجزيه و تحليل تكنيكي پرتاب</a:t>
            </a:r>
            <a:r>
              <a:rPr lang="fa-IR" sz="2400" dirty="0" smtClean="0">
                <a:solidFill>
                  <a:schemeClr val="bg1"/>
                </a:solidFill>
                <a:effectLst>
                  <a:outerShdw blurRad="38100" dist="38100" dir="2700000" algn="tl">
                    <a:srgbClr val="000000"/>
                  </a:outerShdw>
                </a:effectLst>
              </a:rPr>
              <a:t> وزنه درکلاس های نشسته</a:t>
            </a:r>
            <a:r>
              <a:rPr lang="fa-IR" sz="1600" dirty="0" smtClean="0">
                <a:solidFill>
                  <a:schemeClr val="bg1"/>
                </a:solidFill>
                <a:effectLst>
                  <a:outerShdw blurRad="38100" dist="38100" dir="2700000" algn="tl">
                    <a:srgbClr val="000000"/>
                  </a:outerShdw>
                </a:effectLst>
              </a:rPr>
              <a:t> </a:t>
            </a:r>
            <a:endParaRPr lang="fa-IR" sz="2000" b="1" dirty="0">
              <a:solidFill>
                <a:schemeClr val="bg1"/>
              </a:solidFill>
              <a:effectLst>
                <a:outerShdw blurRad="38100" dist="38100" dir="2700000" algn="tl">
                  <a:srgbClr val="000000">
                    <a:alpha val="43137"/>
                  </a:srgbClr>
                </a:outerShdw>
              </a:effectLst>
              <a:latin typeface="Tahoma" pitchFamily="34" charset="0"/>
            </a:endParaRPr>
          </a:p>
        </p:txBody>
      </p:sp>
      <p:sp>
        <p:nvSpPr>
          <p:cNvPr id="12289" name="Rectangle 1"/>
          <p:cNvSpPr>
            <a:spLocks noChangeArrowheads="1"/>
          </p:cNvSpPr>
          <p:nvPr/>
        </p:nvSpPr>
        <p:spPr bwMode="auto">
          <a:xfrm>
            <a:off x="162233" y="1193121"/>
            <a:ext cx="8735949"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002060"/>
                </a:solidFill>
                <a:effectLst>
                  <a:outerShdw blurRad="38100" dist="38100" dir="2700000" algn="tl">
                    <a:srgbClr val="000000">
                      <a:alpha val="43137"/>
                    </a:srgbClr>
                  </a:outerShdw>
                </a:effectLst>
                <a:ea typeface="Times New Roman" pitchFamily="18" charset="0"/>
                <a:cs typeface="B Kamran" pitchFamily="2" charset="-78"/>
              </a:rPr>
              <a:t>- بعد از چرخش </a:t>
            </a:r>
            <a:r>
              <a:rPr lang="fa-IR" sz="2800" b="1" dirty="0" smtClean="0">
                <a:solidFill>
                  <a:srgbClr val="002060"/>
                </a:solidFill>
                <a:effectLst>
                  <a:outerShdw blurRad="38100" dist="38100" dir="2700000" algn="tl">
                    <a:srgbClr val="000000">
                      <a:alpha val="43137"/>
                    </a:srgbClr>
                  </a:outerShdw>
                </a:effectLst>
                <a:ea typeface="Times New Roman" pitchFamily="18" charset="0"/>
                <a:cs typeface="B Kamran" pitchFamily="2" charset="-78"/>
              </a:rPr>
              <a:t>تنه، </a:t>
            </a:r>
            <a:r>
              <a:rPr kumimoji="0" lang="ar-SA" sz="2800" b="1" i="0" u="none" strike="noStrike" cap="none" normalizeH="0" baseline="0" dirty="0" smtClean="0">
                <a:ln>
                  <a:noFill/>
                </a:ln>
                <a:solidFill>
                  <a:srgbClr val="002060"/>
                </a:solidFill>
                <a:effectLst>
                  <a:outerShdw blurRad="38100" dist="38100" dir="2700000" algn="tl">
                    <a:srgbClr val="000000">
                      <a:alpha val="43137"/>
                    </a:srgbClr>
                  </a:outerShdw>
                </a:effectLst>
                <a:ea typeface="Times New Roman" pitchFamily="18" charset="0"/>
                <a:cs typeface="B Kamran" pitchFamily="2" charset="-78"/>
              </a:rPr>
              <a:t>حالا می بایست </a:t>
            </a:r>
            <a:r>
              <a:rPr kumimoji="0" lang="fa-IR" sz="2800" b="1" i="0" u="none" strike="noStrike" cap="none" normalizeH="0" baseline="0" dirty="0" smtClean="0">
                <a:ln>
                  <a:noFill/>
                </a:ln>
                <a:solidFill>
                  <a:srgbClr val="002060"/>
                </a:solidFill>
                <a:effectLst>
                  <a:outerShdw blurRad="38100" dist="38100" dir="2700000" algn="tl">
                    <a:srgbClr val="000000">
                      <a:alpha val="43137"/>
                    </a:srgbClr>
                  </a:outerShdw>
                </a:effectLst>
                <a:ea typeface="Times New Roman" pitchFamily="18" charset="0"/>
                <a:cs typeface="B Kamran" pitchFamily="2" charset="-78"/>
              </a:rPr>
              <a:t>بخش های </a:t>
            </a:r>
            <a:r>
              <a:rPr kumimoji="0" lang="ar-SA" sz="2800" b="1" i="0" u="none" strike="noStrike" cap="none" normalizeH="0" baseline="0" dirty="0" smtClean="0">
                <a:ln>
                  <a:noFill/>
                </a:ln>
                <a:solidFill>
                  <a:srgbClr val="002060"/>
                </a:solidFill>
                <a:effectLst>
                  <a:outerShdw blurRad="38100" dist="38100" dir="2700000" algn="tl">
                    <a:srgbClr val="000000">
                      <a:alpha val="43137"/>
                    </a:srgbClr>
                  </a:outerShdw>
                </a:effectLst>
                <a:ea typeface="Times New Roman" pitchFamily="18" charset="0"/>
                <a:cs typeface="B Kamran" pitchFamily="2" charset="-78"/>
              </a:rPr>
              <a:t>بالات</a:t>
            </a:r>
            <a:r>
              <a:rPr kumimoji="0" lang="fa-IR" sz="2800" b="1" i="0" u="none" strike="noStrike" cap="none" normalizeH="0" baseline="0" dirty="0" smtClean="0">
                <a:ln>
                  <a:noFill/>
                </a:ln>
                <a:solidFill>
                  <a:srgbClr val="002060"/>
                </a:solidFill>
                <a:effectLst>
                  <a:outerShdw blurRad="38100" dist="38100" dir="2700000" algn="tl">
                    <a:srgbClr val="000000">
                      <a:alpha val="43137"/>
                    </a:srgbClr>
                  </a:outerShdw>
                </a:effectLst>
                <a:ea typeface="Times New Roman" pitchFamily="18" charset="0"/>
                <a:cs typeface="B Kamran" pitchFamily="2" charset="-78"/>
              </a:rPr>
              <a:t>ر</a:t>
            </a:r>
            <a:r>
              <a:rPr kumimoji="0" lang="ar-SA" sz="2800" b="1" i="0" u="none" strike="noStrike" cap="none" normalizeH="0" baseline="0" dirty="0" smtClean="0">
                <a:ln>
                  <a:noFill/>
                </a:ln>
                <a:solidFill>
                  <a:srgbClr val="002060"/>
                </a:solidFill>
                <a:effectLst>
                  <a:outerShdw blurRad="38100" dist="38100" dir="2700000" algn="tl">
                    <a:srgbClr val="000000">
                      <a:alpha val="43137"/>
                    </a:srgbClr>
                  </a:outerShdw>
                </a:effectLst>
                <a:ea typeface="Times New Roman" pitchFamily="18" charset="0"/>
                <a:cs typeface="B Kamran" pitchFamily="2" charset="-78"/>
              </a:rPr>
              <a:t> را به سمت مسیر پرتاب حرکت داد.</a:t>
            </a:r>
            <a:endParaRPr kumimoji="0" lang="en-US" sz="1400" b="1" i="0" u="none" strike="noStrike" cap="none" normalizeH="0" baseline="0" dirty="0" smtClean="0">
              <a:ln>
                <a:noFill/>
              </a:ln>
              <a:solidFill>
                <a:srgbClr val="002060"/>
              </a:solidFill>
              <a:effectLst>
                <a:outerShdw blurRad="38100" dist="38100" dir="2700000" algn="tl">
                  <a:srgbClr val="000000">
                    <a:alpha val="43137"/>
                  </a:srgbClr>
                </a:outerShdw>
              </a:effectLst>
              <a:cs typeface="B Kamra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002060"/>
                </a:solidFill>
                <a:effectLst>
                  <a:outerShdw blurRad="38100" dist="38100" dir="2700000" algn="tl">
                    <a:srgbClr val="000000">
                      <a:alpha val="43137"/>
                    </a:srgbClr>
                  </a:outerShdw>
                </a:effectLst>
                <a:ea typeface="Times New Roman" pitchFamily="18" charset="0"/>
                <a:cs typeface="B Kamran" pitchFamily="2" charset="-78"/>
              </a:rPr>
              <a:t>ـ دست راست را فعال نموده و سپس می بایست آن را ب</a:t>
            </a:r>
            <a:r>
              <a:rPr kumimoji="0" lang="fa-IR" sz="2800" b="1" i="0" u="none" strike="noStrike" cap="none" normalizeH="0" baseline="0" dirty="0" smtClean="0">
                <a:ln>
                  <a:noFill/>
                </a:ln>
                <a:solidFill>
                  <a:srgbClr val="002060"/>
                </a:solidFill>
                <a:effectLst>
                  <a:outerShdw blurRad="38100" dist="38100" dir="2700000" algn="tl">
                    <a:srgbClr val="000000">
                      <a:alpha val="43137"/>
                    </a:srgbClr>
                  </a:outerShdw>
                </a:effectLst>
                <a:ea typeface="Times New Roman" pitchFamily="18" charset="0"/>
                <a:cs typeface="B Kamran" pitchFamily="2" charset="-78"/>
              </a:rPr>
              <a:t>ا</a:t>
            </a:r>
            <a:r>
              <a:rPr kumimoji="0" lang="ar-SA" sz="2800" b="1" i="0" u="none" strike="noStrike" cap="none" normalizeH="0" baseline="0" dirty="0" smtClean="0">
                <a:ln>
                  <a:noFill/>
                </a:ln>
                <a:solidFill>
                  <a:srgbClr val="002060"/>
                </a:solidFill>
                <a:effectLst>
                  <a:outerShdw blurRad="38100" dist="38100" dir="2700000" algn="tl">
                    <a:srgbClr val="000000">
                      <a:alpha val="43137"/>
                    </a:srgbClr>
                  </a:outerShdw>
                </a:effectLst>
                <a:ea typeface="Times New Roman" pitchFamily="18" charset="0"/>
                <a:cs typeface="B Kamran" pitchFamily="2" charset="-78"/>
              </a:rPr>
              <a:t> سرعت به سمت بالا و جلو حرکت داد.</a:t>
            </a:r>
            <a:endParaRPr kumimoji="0" lang="en-US" sz="1400" b="1" i="0" u="none" strike="noStrike" cap="none" normalizeH="0" baseline="0" dirty="0" smtClean="0">
              <a:ln>
                <a:noFill/>
              </a:ln>
              <a:solidFill>
                <a:srgbClr val="002060"/>
              </a:solidFill>
              <a:effectLst>
                <a:outerShdw blurRad="38100" dist="38100" dir="2700000" algn="tl">
                  <a:srgbClr val="000000">
                    <a:alpha val="43137"/>
                  </a:srgbClr>
                </a:outerShdw>
              </a:effectLst>
              <a:cs typeface="B Kamra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002060"/>
                </a:solidFill>
                <a:effectLst>
                  <a:outerShdw blurRad="38100" dist="38100" dir="2700000" algn="tl">
                    <a:srgbClr val="000000">
                      <a:alpha val="43137"/>
                    </a:srgbClr>
                  </a:outerShdw>
                </a:effectLst>
                <a:ea typeface="Times New Roman" pitchFamily="18" charset="0"/>
                <a:cs typeface="B Kamran" pitchFamily="2" charset="-78"/>
              </a:rPr>
              <a:t>ـ آرنج را بالا گرفته به طوری که از افتادن آن در لحظه پرتاب جلوگیری نمود.</a:t>
            </a:r>
            <a:endParaRPr kumimoji="0" lang="en-US" sz="1400" b="1" i="0" u="none" strike="noStrike" cap="none" normalizeH="0" baseline="0" dirty="0" smtClean="0">
              <a:ln>
                <a:noFill/>
              </a:ln>
              <a:solidFill>
                <a:srgbClr val="002060"/>
              </a:solidFill>
              <a:effectLst>
                <a:outerShdw blurRad="38100" dist="38100" dir="2700000" algn="tl">
                  <a:srgbClr val="000000">
                    <a:alpha val="43137"/>
                  </a:srgbClr>
                </a:outerShdw>
              </a:effectLst>
              <a:cs typeface="B Kamra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002060"/>
                </a:solidFill>
                <a:effectLst>
                  <a:outerShdw blurRad="38100" dist="38100" dir="2700000" algn="tl">
                    <a:srgbClr val="000000">
                      <a:alpha val="43137"/>
                    </a:srgbClr>
                  </a:outerShdw>
                </a:effectLst>
                <a:ea typeface="Times New Roman" pitchFamily="18" charset="0"/>
                <a:cs typeface="B Kamran" pitchFamily="2" charset="-78"/>
              </a:rPr>
              <a:t>ـ دست و شانه سمت چپ باز شده و سپس در سمت چپ بدن نگه داشته می شود. ( درکلاس های بالا) ودر كلاس هاي پائين با استفاده از دستگيره پرتاب، سمت چپ را به جلوو بالا آورده و در يك وضعيت محكم و با ثبات نگه داشت.</a:t>
            </a:r>
            <a:endParaRPr kumimoji="0" lang="en-US" sz="1400" b="1" i="0" u="none" strike="noStrike" cap="none" normalizeH="0" baseline="0" dirty="0" smtClean="0">
              <a:ln>
                <a:noFill/>
              </a:ln>
              <a:solidFill>
                <a:srgbClr val="002060"/>
              </a:solidFill>
              <a:effectLst>
                <a:outerShdw blurRad="38100" dist="38100" dir="2700000" algn="tl">
                  <a:srgbClr val="000000">
                    <a:alpha val="43137"/>
                  </a:srgbClr>
                </a:outerShdw>
              </a:effectLst>
              <a:cs typeface="B Kamran"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002060"/>
                </a:solidFill>
                <a:effectLst>
                  <a:outerShdw blurRad="38100" dist="38100" dir="2700000" algn="tl">
                    <a:srgbClr val="000000">
                      <a:alpha val="43137"/>
                    </a:srgbClr>
                  </a:outerShdw>
                </a:effectLst>
                <a:ea typeface="Times New Roman" pitchFamily="18" charset="0"/>
                <a:cs typeface="B Kamran" pitchFamily="2" charset="-78"/>
              </a:rPr>
              <a:t>ـ سمت چپ را به خصوص شانه چپ را قوي ومحكم نگه داريد.</a:t>
            </a:r>
            <a:endParaRPr kumimoji="0" lang="ar-SA" sz="4000" b="1" i="0" u="none" strike="noStrike" cap="none" normalizeH="0" baseline="0" dirty="0" smtClean="0">
              <a:ln>
                <a:noFill/>
              </a:ln>
              <a:solidFill>
                <a:srgbClr val="002060"/>
              </a:solidFill>
              <a:effectLst>
                <a:outerShdw blurRad="38100" dist="38100" dir="2700000" algn="tl">
                  <a:srgbClr val="000000">
                    <a:alpha val="43137"/>
                  </a:srgbClr>
                </a:outerShdw>
              </a:effectLst>
              <a:cs typeface="B Kamran" pitchFamily="2" charset="-78"/>
            </a:endParaRPr>
          </a:p>
        </p:txBody>
      </p:sp>
      <p:pic>
        <p:nvPicPr>
          <p:cNvPr id="6" name="Picture 5" descr="http://fashnews.ir/images/news/34792/thumbs/34792.jpg"/>
          <p:cNvPicPr>
            <a:picLocks noChangeAspect="1" noChangeArrowheads="1"/>
          </p:cNvPicPr>
          <p:nvPr/>
        </p:nvPicPr>
        <p:blipFill>
          <a:blip r:embed="rId2"/>
          <a:srcRect/>
          <a:stretch>
            <a:fillRect/>
          </a:stretch>
        </p:blipFill>
        <p:spPr bwMode="auto">
          <a:xfrm>
            <a:off x="6849512" y="5619136"/>
            <a:ext cx="2294488" cy="1238864"/>
          </a:xfrm>
          <a:prstGeom prst="rect">
            <a:avLst/>
          </a:prstGeom>
          <a:noFill/>
        </p:spPr>
      </p:pic>
      <p:sp>
        <p:nvSpPr>
          <p:cNvPr id="7" name="Oval 6"/>
          <p:cNvSpPr/>
          <p:nvPr/>
        </p:nvSpPr>
        <p:spPr bwMode="auto">
          <a:xfrm rot="1018067">
            <a:off x="6277272" y="330417"/>
            <a:ext cx="2886217" cy="709210"/>
          </a:xfrm>
          <a:prstGeom prst="ellipse">
            <a:avLst/>
          </a:prstGeom>
          <a:solidFill>
            <a:srgbClr val="F30D33"/>
          </a:solidFill>
          <a:ln>
            <a:headEnd type="none" w="med" len="med"/>
            <a:tailEnd type="none" w="med" len="med"/>
          </a:ln>
          <a:effectLst>
            <a:outerShdw blurRad="50800" dist="38100" dir="5400000" sx="103000" sy="103000" algn="tl" rotWithShape="0">
              <a:prstClr val="black"/>
            </a:outerShdw>
          </a:effectLst>
        </p:spPr>
        <p:style>
          <a:lnRef idx="0">
            <a:schemeClr val="accent6"/>
          </a:lnRef>
          <a:fillRef idx="3">
            <a:schemeClr val="accent6"/>
          </a:fillRef>
          <a:effectRef idx="3">
            <a:schemeClr val="accent6"/>
          </a:effectRef>
          <a:fontRef idx="minor">
            <a:schemeClr val="lt1"/>
          </a:fontRef>
        </p:style>
        <p:txBody>
          <a:bodyPr rtlCol="1"/>
          <a:lstStyle/>
          <a:p>
            <a:pPr algn="ctr" defTabSz="914400">
              <a:defRPr/>
            </a:pPr>
            <a:r>
              <a:rPr lang="fa-IR" sz="2000" b="1" dirty="0" smtClean="0">
                <a:solidFill>
                  <a:schemeClr val="bg1"/>
                </a:solidFill>
                <a:effectLst>
                  <a:outerShdw blurRad="50800" dist="50800" dir="5400000" sx="107000" sy="107000" algn="ctr" rotWithShape="0">
                    <a:schemeClr val="tx1"/>
                  </a:outerShdw>
                </a:effectLst>
                <a:cs typeface="B Titr" pitchFamily="2" charset="-78"/>
              </a:rPr>
              <a:t>3) مرحله  رهایی:</a:t>
            </a:r>
          </a:p>
        </p:txBody>
      </p:sp>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BlazeSports">
  <a:themeElements>
    <a:clrScheme name="Custom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BlazeSports.ppt</Template>
  <TotalTime>2444</TotalTime>
  <Words>861</Words>
  <Application>Microsoft Office PowerPoint</Application>
  <PresentationFormat>On-screen Show (4:3)</PresentationFormat>
  <Paragraphs>73</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BlazeSports</vt:lpstr>
      <vt:lpstr>PowerPoint Presentation</vt:lpstr>
      <vt:lpstr>PowerPoint Presentation</vt:lpstr>
      <vt:lpstr>PowerPoint Presentation</vt:lpstr>
      <vt:lpstr>PowerPoint Presentation</vt:lpstr>
      <vt:lpstr> تجزيه و تحليل تكنيكي پرتاب نیزه کلاس های نشسته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dc:title>
  <dc:creator>Benjamin F Johnson</dc:creator>
  <cp:lastModifiedBy>techno</cp:lastModifiedBy>
  <cp:revision>256</cp:revision>
  <dcterms:created xsi:type="dcterms:W3CDTF">2010-06-08T22:11:19Z</dcterms:created>
  <dcterms:modified xsi:type="dcterms:W3CDTF">2023-03-06T19:37:23Z</dcterms:modified>
</cp:coreProperties>
</file>